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314" r:id="rId8"/>
    <p:sldId id="317" r:id="rId9"/>
    <p:sldId id="315" r:id="rId10"/>
    <p:sldId id="316" r:id="rId11"/>
    <p:sldId id="318"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5" r:id="rId34"/>
    <p:sldId id="284" r:id="rId35"/>
    <p:sldId id="286" r:id="rId36"/>
    <p:sldId id="287" r:id="rId37"/>
    <p:sldId id="283"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4" r:id="rId54"/>
    <p:sldId id="306" r:id="rId55"/>
    <p:sldId id="307" r:id="rId56"/>
    <p:sldId id="312" r:id="rId57"/>
    <p:sldId id="310" r:id="rId58"/>
    <p:sldId id="311" r:id="rId59"/>
    <p:sldId id="308" r:id="rId60"/>
    <p:sldId id="31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FDEB3-BE7C-418D-8090-C1128D9D615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FDEB3-BE7C-418D-8090-C1128D9D615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FDEB3-BE7C-418D-8090-C1128D9D615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xmlns="" val="122259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FDEB3-BE7C-418D-8090-C1128D9D615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6FDEB3-BE7C-418D-8090-C1128D9D615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6FDEB3-BE7C-418D-8090-C1128D9D6153}"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6FDEB3-BE7C-418D-8090-C1128D9D6153}"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6FDEB3-BE7C-418D-8090-C1128D9D6153}"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FDEB3-BE7C-418D-8090-C1128D9D6153}"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6FDEB3-BE7C-418D-8090-C1128D9D6153}"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6FDEB3-BE7C-418D-8090-C1128D9D6153}"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A59991-F954-491C-9791-C12C7065D1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274638"/>
            <a:ext cx="6705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1200" y="1600201"/>
            <a:ext cx="6705600" cy="3657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FDEB3-BE7C-418D-8090-C1128D9D6153}" type="datetimeFigureOut">
              <a:rPr lang="en-US" smtClean="0"/>
              <a:pPr/>
              <a:t>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9991-F954-491C-9791-C12C7065D1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bg2">
              <a:lumMod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lib.utdo.ir/contents/tadalafil-drug-information?search=fetal+screening&amp;topicRef=6768&amp;source=see_link" TargetMode="External"/><Relationship Id="rId2" Type="http://schemas.openxmlformats.org/officeDocument/2006/relationships/hyperlink" Target="https://www.lib.utdo.ir/contents/aspirin-drug-information?search=fetal+screening&amp;topicRef=6768&amp;source=see_link" TargetMode="External"/><Relationship Id="rId1" Type="http://schemas.openxmlformats.org/officeDocument/2006/relationships/slideLayout" Target="../slideLayouts/slideLayout2.xml"/><Relationship Id="rId4" Type="http://schemas.openxmlformats.org/officeDocument/2006/relationships/hyperlink" Target="https://www.lib.utdo.ir/contents/sildenafil-drug-information?search=fetal+screening&amp;topicRef=6768&amp;source=see_lin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lib.utdo.ir/contents/heparin-unfractionated-drug-information?search=fetal+screening&amp;topicRef=6768&amp;source=see_link" TargetMode="External"/><Relationship Id="rId2" Type="http://schemas.openxmlformats.org/officeDocument/2006/relationships/hyperlink" Target="https://www.lib.utdo.ir/contents/aspirin-drug-information?search=fetal+screening&amp;topicRef=6768&amp;source=see_lin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lib.utdo.ir/contents/grade/1?title=Grade%201A&amp;topicKey=OBGYN/676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9512" y="4581128"/>
            <a:ext cx="8496944" cy="2031325"/>
          </a:xfrm>
          <a:prstGeom prst="rect">
            <a:avLst/>
          </a:prstGeom>
          <a:noFill/>
        </p:spPr>
        <p:txBody>
          <a:bodyPr wrap="square" rtlCol="0">
            <a:spAutoFit/>
          </a:bodyPr>
          <a:lstStyle/>
          <a:p>
            <a:pPr algn="ctr">
              <a:lnSpc>
                <a:spcPct val="150000"/>
              </a:lnSpc>
            </a:pPr>
            <a:r>
              <a:rPr lang="en-US" sz="2400" b="1" dirty="0">
                <a:latin typeface="Times New Roman" panose="02020603050405020304" pitchFamily="18" charset="0"/>
                <a:cs typeface="Times New Roman" panose="02020603050405020304" pitchFamily="18" charset="0"/>
              </a:rPr>
              <a:t>Fetal growth restriction: </a:t>
            </a:r>
            <a:endParaRPr lang="en-US" sz="2400" b="1" dirty="0" smtClean="0">
              <a:latin typeface="Times New Roman" panose="02020603050405020304" pitchFamily="18" charset="0"/>
              <a:cs typeface="Times New Roman" panose="02020603050405020304" pitchFamily="18" charset="0"/>
            </a:endParaRPr>
          </a:p>
          <a:p>
            <a:pPr algn="ctr">
              <a:lnSpc>
                <a:spcPct val="150000"/>
              </a:lnSpc>
            </a:pPr>
            <a:r>
              <a:rPr lang="en-US" sz="2400" dirty="0" smtClean="0">
                <a:latin typeface="Times New Roman" panose="02020603050405020304" pitchFamily="18" charset="0"/>
                <a:cs typeface="Times New Roman" panose="02020603050405020304" pitchFamily="18" charset="0"/>
              </a:rPr>
              <a:t>Screening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diagnosis; Evaluation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management</a:t>
            </a:r>
            <a:endParaRPr lang="fa-IR" sz="2400" dirty="0" smtClean="0">
              <a:latin typeface="Times New Roman" panose="02020603050405020304" pitchFamily="18" charset="0"/>
              <a:cs typeface="Times New Roman" panose="02020603050405020304" pitchFamily="18" charset="0"/>
            </a:endParaRPr>
          </a:p>
          <a:p>
            <a:pPr algn="ctr">
              <a:lnSpc>
                <a:spcPct val="150000"/>
              </a:lnSpc>
            </a:pPr>
            <a:r>
              <a:rPr lang="en-US" dirty="0">
                <a:latin typeface="Times New Roman" panose="02020603050405020304" pitchFamily="18" charset="0"/>
                <a:cs typeface="Times New Roman" panose="02020603050405020304" pitchFamily="18" charset="0"/>
              </a:rPr>
              <a:t>Journal Club Presented by </a:t>
            </a:r>
            <a:r>
              <a:rPr lang="en-US" dirty="0" err="1">
                <a:latin typeface="Times New Roman" panose="02020603050405020304" pitchFamily="18" charset="0"/>
                <a:cs typeface="Times New Roman" panose="02020603050405020304" pitchFamily="18" charset="0"/>
              </a:rPr>
              <a:t>Shahla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Faal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PhD Student of Midwifery </a:t>
            </a:r>
            <a:endParaRPr lang="en-US" dirty="0" smtClean="0">
              <a:latin typeface="Times New Roman" panose="02020603050405020304" pitchFamily="18" charset="0"/>
              <a:cs typeface="Times New Roman" panose="02020603050405020304" pitchFamily="18" charset="0"/>
            </a:endParaRPr>
          </a:p>
          <a:p>
            <a:pPr algn="ctr">
              <a:lnSpc>
                <a:spcPct val="150000"/>
              </a:lnSpc>
            </a:pPr>
            <a:r>
              <a:rPr lang="en-US" dirty="0" err="1" smtClean="0">
                <a:latin typeface="Times New Roman" panose="02020603050405020304" pitchFamily="18" charset="0"/>
                <a:cs typeface="Times New Roman" panose="02020603050405020304" pitchFamily="18" charset="0"/>
              </a:rPr>
              <a:t>Farideh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eghdampour</a:t>
            </a:r>
            <a:r>
              <a:rPr lang="en-US" dirty="0" smtClean="0">
                <a:latin typeface="Times New Roman" panose="02020603050405020304" pitchFamily="18" charset="0"/>
                <a:cs typeface="Times New Roman" panose="02020603050405020304" pitchFamily="18" charset="0"/>
              </a:rPr>
              <a:t> Master </a:t>
            </a:r>
            <a:r>
              <a:rPr lang="en-US" dirty="0" smtClean="0">
                <a:latin typeface="Times New Roman" panose="02020603050405020304" pitchFamily="18" charset="0"/>
                <a:cs typeface="Times New Roman" panose="02020603050405020304" pitchFamily="18" charset="0"/>
              </a:rPr>
              <a:t>of Midwifery</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435280" cy="5141169"/>
          </a:xfrm>
        </p:spPr>
        <p:txBody>
          <a:bodyPr>
            <a:normAutofit fontScale="55000" lnSpcReduction="20000"/>
          </a:bodyPr>
          <a:lstStyle/>
          <a:p>
            <a:pPr algn="ctr">
              <a:lnSpc>
                <a:spcPct val="170000"/>
              </a:lnSpc>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Fetal </a:t>
            </a:r>
            <a:r>
              <a:rPr lang="en-US" b="1" dirty="0">
                <a:latin typeface="Times New Roman" panose="02020603050405020304" pitchFamily="18" charset="0"/>
                <a:cs typeface="Times New Roman" panose="02020603050405020304" pitchFamily="18" charset="0"/>
              </a:rPr>
              <a:t>genetic </a:t>
            </a:r>
            <a:r>
              <a:rPr lang="en-US" b="1" dirty="0" smtClean="0">
                <a:latin typeface="Times New Roman" panose="02020603050405020304" pitchFamily="18" charset="0"/>
                <a:cs typeface="Times New Roman" panose="02020603050405020304" pitchFamily="18" charset="0"/>
              </a:rPr>
              <a:t>studies</a:t>
            </a:r>
          </a:p>
          <a:p>
            <a:pPr>
              <a:lnSpc>
                <a:spcPct val="17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Fetal </a:t>
            </a:r>
            <a:r>
              <a:rPr lang="en-US" dirty="0">
                <a:latin typeface="Times New Roman" panose="02020603050405020304" pitchFamily="18" charset="0"/>
                <a:cs typeface="Times New Roman" panose="02020603050405020304" pitchFamily="18" charset="0"/>
              </a:rPr>
              <a:t>genetic studies are indicated in any of the following settings because of the increased risk of an abnormality:</a:t>
            </a:r>
          </a:p>
          <a:p>
            <a:pPr>
              <a:lnSpc>
                <a:spcPct val="170000"/>
              </a:lnSpc>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FGR </a:t>
            </a:r>
            <a:r>
              <a:rPr lang="en-US" dirty="0">
                <a:latin typeface="Times New Roman" panose="02020603050405020304" pitchFamily="18" charset="0"/>
                <a:cs typeface="Times New Roman" panose="02020603050405020304" pitchFamily="18" charset="0"/>
              </a:rPr>
              <a:t>that is all of the following: </a:t>
            </a:r>
            <a:r>
              <a:rPr lang="en-US" dirty="0">
                <a:solidFill>
                  <a:srgbClr val="FF0000"/>
                </a:solidFill>
                <a:latin typeface="Times New Roman" panose="02020603050405020304" pitchFamily="18" charset="0"/>
                <a:cs typeface="Times New Roman" panose="02020603050405020304" pitchFamily="18" charset="0"/>
              </a:rPr>
              <a:t>Early</a:t>
            </a:r>
            <a:r>
              <a:rPr lang="en-US" dirty="0">
                <a:latin typeface="Times New Roman" panose="02020603050405020304" pitchFamily="18" charset="0"/>
                <a:cs typeface="Times New Roman" panose="02020603050405020304" pitchFamily="18" charset="0"/>
              </a:rPr>
              <a:t> (&lt;24 weeks), </a:t>
            </a:r>
            <a:r>
              <a:rPr lang="en-US" dirty="0">
                <a:solidFill>
                  <a:srgbClr val="FF0000"/>
                </a:solidFill>
                <a:latin typeface="Times New Roman" panose="02020603050405020304" pitchFamily="18" charset="0"/>
                <a:cs typeface="Times New Roman" panose="02020603050405020304" pitchFamily="18" charset="0"/>
              </a:rPr>
              <a:t>severe</a:t>
            </a:r>
            <a:r>
              <a:rPr lang="en-US" dirty="0">
                <a:latin typeface="Times New Roman" panose="02020603050405020304" pitchFamily="18" charset="0"/>
                <a:cs typeface="Times New Roman" panose="02020603050405020304" pitchFamily="18" charset="0"/>
              </a:rPr>
              <a:t> (&lt;5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percentile), and </a:t>
            </a:r>
            <a:r>
              <a:rPr lang="en-US" dirty="0">
                <a:solidFill>
                  <a:srgbClr val="FF0000"/>
                </a:solidFill>
                <a:latin typeface="Times New Roman" panose="02020603050405020304" pitchFamily="18" charset="0"/>
                <a:cs typeface="Times New Roman" panose="02020603050405020304" pitchFamily="18" charset="0"/>
              </a:rPr>
              <a:t>symmetrical.</a:t>
            </a:r>
          </a:p>
          <a:p>
            <a:pPr>
              <a:lnSpc>
                <a:spcPct val="170000"/>
              </a:lnSpc>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FGR </a:t>
            </a:r>
            <a:r>
              <a:rPr lang="en-US" dirty="0">
                <a:latin typeface="Times New Roman" panose="02020603050405020304" pitchFamily="18" charset="0"/>
                <a:cs typeface="Times New Roman" panose="02020603050405020304" pitchFamily="18" charset="0"/>
              </a:rPr>
              <a:t>with </a:t>
            </a:r>
            <a:r>
              <a:rPr lang="en-US" u="sng" dirty="0">
                <a:latin typeface="Times New Roman" panose="02020603050405020304" pitchFamily="18" charset="0"/>
                <a:cs typeface="Times New Roman" panose="02020603050405020304" pitchFamily="18" charset="0"/>
              </a:rPr>
              <a:t>major fetal structural abnormalities</a:t>
            </a:r>
            <a:r>
              <a:rPr lang="en-US" dirty="0">
                <a:latin typeface="Times New Roman" panose="02020603050405020304" pitchFamily="18" charset="0"/>
                <a:cs typeface="Times New Roman" panose="02020603050405020304" pitchFamily="18" charset="0"/>
              </a:rPr>
              <a:t>.</a:t>
            </a:r>
          </a:p>
          <a:p>
            <a:pPr>
              <a:lnSpc>
                <a:spcPct val="170000"/>
              </a:lnSpc>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FGR </a:t>
            </a:r>
            <a:r>
              <a:rPr lang="en-US" dirty="0">
                <a:latin typeface="Times New Roman" panose="02020603050405020304" pitchFamily="18" charset="0"/>
                <a:cs typeface="Times New Roman" panose="02020603050405020304" pitchFamily="18" charset="0"/>
              </a:rPr>
              <a:t>with </a:t>
            </a:r>
            <a:r>
              <a:rPr lang="en-US" u="sng" dirty="0">
                <a:solidFill>
                  <a:srgbClr val="FF0000"/>
                </a:solidFill>
                <a:latin typeface="Times New Roman" panose="02020603050405020304" pitchFamily="18" charset="0"/>
                <a:cs typeface="Times New Roman" panose="02020603050405020304" pitchFamily="18" charset="0"/>
              </a:rPr>
              <a:t>soft ultrasound markers </a:t>
            </a:r>
            <a:r>
              <a:rPr lang="en-US" dirty="0">
                <a:latin typeface="Times New Roman" panose="02020603050405020304" pitchFamily="18" charset="0"/>
                <a:cs typeface="Times New Roman" panose="02020603050405020304" pitchFamily="18" charset="0"/>
              </a:rPr>
              <a:t>associated with an increased risk of aneuploidy, such as </a:t>
            </a:r>
            <a:r>
              <a:rPr lang="en-US" dirty="0">
                <a:solidFill>
                  <a:srgbClr val="FF0000"/>
                </a:solidFill>
                <a:latin typeface="Times New Roman" panose="02020603050405020304" pitchFamily="18" charset="0"/>
                <a:cs typeface="Times New Roman" panose="02020603050405020304" pitchFamily="18" charset="0"/>
              </a:rPr>
              <a:t>thickened nuchal fold/choroid plexus cyst and abnormal hand </a:t>
            </a:r>
            <a:r>
              <a:rPr lang="en-US" dirty="0" smtClean="0">
                <a:solidFill>
                  <a:srgbClr val="FF0000"/>
                </a:solidFill>
                <a:latin typeface="Times New Roman" panose="02020603050405020304" pitchFamily="18" charset="0"/>
                <a:cs typeface="Times New Roman" panose="02020603050405020304" pitchFamily="18" charset="0"/>
              </a:rPr>
              <a:t>positioning</a:t>
            </a:r>
          </a:p>
          <a:p>
            <a:pPr>
              <a:lnSpc>
                <a:spcPct val="170000"/>
              </a:lnSpc>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Placental </a:t>
            </a:r>
            <a:r>
              <a:rPr lang="en-US" dirty="0">
                <a:latin typeface="Times New Roman" panose="02020603050405020304" pitchFamily="18" charset="0"/>
                <a:cs typeface="Times New Roman" panose="02020603050405020304" pitchFamily="18" charset="0"/>
              </a:rPr>
              <a:t>findings suggestive of </a:t>
            </a:r>
            <a:r>
              <a:rPr lang="en-US" u="sng" dirty="0">
                <a:solidFill>
                  <a:srgbClr val="FF0000"/>
                </a:solidFill>
                <a:latin typeface="Times New Roman" panose="02020603050405020304" pitchFamily="18" charset="0"/>
                <a:cs typeface="Times New Roman" panose="02020603050405020304" pitchFamily="18" charset="0"/>
              </a:rPr>
              <a:t>a partial molar pregnancy</a:t>
            </a:r>
            <a:r>
              <a:rPr lang="en-US" dirty="0">
                <a:latin typeface="Times New Roman" panose="02020603050405020304" pitchFamily="18" charset="0"/>
                <a:cs typeface="Times New Roman" panose="02020603050405020304" pitchFamily="18" charset="0"/>
              </a:rPr>
              <a:t>: Enlarged, cystic spaces </a:t>
            </a:r>
            <a:r>
              <a:rPr lang="en-US" dirty="0" smtClean="0">
                <a:latin typeface="Times New Roman" panose="02020603050405020304" pitchFamily="18" charset="0"/>
                <a:cs typeface="Times New Roman" panose="02020603050405020304" pitchFamily="18" charset="0"/>
              </a:rPr>
              <a:t>and/or </a:t>
            </a:r>
            <a:r>
              <a:rPr lang="en-US" dirty="0">
                <a:latin typeface="Times New Roman" panose="02020603050405020304" pitchFamily="18" charset="0"/>
                <a:cs typeface="Times New Roman" panose="02020603050405020304" pitchFamily="18" charset="0"/>
              </a:rPr>
              <a:t>increased echogenicity of chorionic villi.</a:t>
            </a:r>
          </a:p>
          <a:p>
            <a:pPr>
              <a:lnSpc>
                <a:spcPct val="17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18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6336704"/>
          </a:xfrm>
        </p:spPr>
        <p:txBody>
          <a:bodyPr>
            <a:normAutofit fontScale="62500" lnSpcReduction="20000"/>
          </a:bodyPr>
          <a:lstStyle/>
          <a:p>
            <a:pPr marL="0" indent="0" algn="ctr">
              <a:lnSpc>
                <a:spcPct val="170000"/>
              </a:lnSpc>
              <a:buNone/>
            </a:pPr>
            <a:r>
              <a:rPr lang="en-US" b="1" dirty="0" smtClean="0">
                <a:latin typeface="Times New Roman" panose="02020603050405020304" pitchFamily="18" charset="0"/>
                <a:cs typeface="Times New Roman" panose="02020603050405020304" pitchFamily="18" charset="0"/>
              </a:rPr>
              <a:t>Work-up </a:t>
            </a:r>
            <a:r>
              <a:rPr lang="en-US" b="1" dirty="0">
                <a:latin typeface="Times New Roman" panose="02020603050405020304" pitchFamily="18" charset="0"/>
                <a:cs typeface="Times New Roman" panose="02020603050405020304" pitchFamily="18" charset="0"/>
              </a:rPr>
              <a:t>for </a:t>
            </a:r>
            <a:r>
              <a:rPr lang="en-US" b="1" dirty="0" smtClean="0">
                <a:latin typeface="Times New Roman" panose="02020603050405020304" pitchFamily="18" charset="0"/>
                <a:cs typeface="Times New Roman" panose="02020603050405020304" pitchFamily="18" charset="0"/>
              </a:rPr>
              <a:t>infection</a:t>
            </a:r>
          </a:p>
          <a:p>
            <a:pPr>
              <a:lnSpc>
                <a:spcPct val="17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infection is suspected clinically because of maternal history, physical examination, or fetal ultrasound findings, maternal serum should be examined for </a:t>
            </a:r>
            <a:r>
              <a:rPr lang="en-US" dirty="0" err="1">
                <a:latin typeface="Times New Roman" panose="02020603050405020304" pitchFamily="18" charset="0"/>
                <a:cs typeface="Times New Roman" panose="02020603050405020304" pitchFamily="18" charset="0"/>
              </a:rPr>
              <a:t>seropositivity</a:t>
            </a:r>
            <a:r>
              <a:rPr lang="en-US" dirty="0">
                <a:latin typeface="Times New Roman" panose="02020603050405020304" pitchFamily="18" charset="0"/>
                <a:cs typeface="Times New Roman" panose="02020603050405020304" pitchFamily="18" charset="0"/>
              </a:rPr>
              <a:t> (and evidence of acute infection if positive). </a:t>
            </a:r>
            <a:endParaRPr lang="en-US" dirty="0" smtClean="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Infections </a:t>
            </a:r>
            <a:r>
              <a:rPr lang="en-US" dirty="0">
                <a:latin typeface="Times New Roman" panose="02020603050405020304" pitchFamily="18" charset="0"/>
                <a:cs typeface="Times New Roman" panose="02020603050405020304" pitchFamily="18" charset="0"/>
              </a:rPr>
              <a:t>associated with FGR include </a:t>
            </a:r>
            <a:r>
              <a:rPr lang="en-US" u="sng" dirty="0">
                <a:solidFill>
                  <a:srgbClr val="FF0000"/>
                </a:solidFill>
                <a:latin typeface="Times New Roman" panose="02020603050405020304" pitchFamily="18" charset="0"/>
                <a:cs typeface="Times New Roman" panose="02020603050405020304" pitchFamily="18" charset="0"/>
              </a:rPr>
              <a:t>cytomegalovirus</a:t>
            </a:r>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toxoplasmosis</a:t>
            </a:r>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rubella</a:t>
            </a:r>
            <a:r>
              <a:rPr lang="en-US" dirty="0">
                <a:latin typeface="Times New Roman" panose="02020603050405020304" pitchFamily="18" charset="0"/>
                <a:cs typeface="Times New Roman" panose="02020603050405020304" pitchFamily="18" charset="0"/>
              </a:rPr>
              <a:t>, and </a:t>
            </a:r>
            <a:r>
              <a:rPr lang="en-US" u="sng" dirty="0">
                <a:solidFill>
                  <a:srgbClr val="FF0000"/>
                </a:solidFill>
                <a:latin typeface="Times New Roman" panose="02020603050405020304" pitchFamily="18" charset="0"/>
                <a:cs typeface="Times New Roman" panose="02020603050405020304" pitchFamily="18" charset="0"/>
              </a:rPr>
              <a:t>varicella</a:t>
            </a:r>
            <a:r>
              <a:rPr lang="en-US" dirty="0" smtClean="0">
                <a:latin typeface="Times New Roman" panose="02020603050405020304" pitchFamily="18" charset="0"/>
                <a:cs typeface="Times New Roman" panose="02020603050405020304" pitchFamily="18" charset="0"/>
              </a:rPr>
              <a:t>.</a:t>
            </a:r>
          </a:p>
          <a:p>
            <a:pPr>
              <a:lnSpc>
                <a:spcPct val="17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Sonographic </a:t>
            </a:r>
            <a:r>
              <a:rPr lang="en-US" dirty="0">
                <a:latin typeface="Times New Roman" panose="02020603050405020304" pitchFamily="18" charset="0"/>
                <a:cs typeface="Times New Roman" panose="02020603050405020304" pitchFamily="18" charset="0"/>
              </a:rPr>
              <a:t>markers for fetal infection are often nonspecific but include </a:t>
            </a:r>
            <a:r>
              <a:rPr lang="en-US" dirty="0">
                <a:solidFill>
                  <a:srgbClr val="FF0000"/>
                </a:solidFill>
                <a:latin typeface="Times New Roman" panose="02020603050405020304" pitchFamily="18" charset="0"/>
                <a:cs typeface="Times New Roman" panose="02020603050405020304" pitchFamily="18" charset="0"/>
              </a:rPr>
              <a:t>echogenicity and calcification of the brain and/or liver and hydrops.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Ø"/>
            </a:pPr>
            <a:r>
              <a:rPr lang="en-US" u="sng" dirty="0" smtClean="0">
                <a:solidFill>
                  <a:srgbClr val="FF0000"/>
                </a:solidFill>
                <a:latin typeface="Times New Roman" panose="02020603050405020304" pitchFamily="18" charset="0"/>
                <a:cs typeface="Times New Roman" panose="02020603050405020304" pitchFamily="18" charset="0"/>
              </a:rPr>
              <a:t>Malaria </a:t>
            </a:r>
            <a:r>
              <a:rPr lang="en-US" dirty="0">
                <a:latin typeface="Times New Roman" panose="02020603050405020304" pitchFamily="18" charset="0"/>
                <a:cs typeface="Times New Roman" panose="02020603050405020304" pitchFamily="18" charset="0"/>
              </a:rPr>
              <a:t>in pregnancy can also cause FGR and should be considered in endemic areas. </a:t>
            </a:r>
            <a:endParaRPr lang="en-US" dirty="0" smtClean="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Ø"/>
            </a:pPr>
            <a:r>
              <a:rPr lang="en-US" i="1" u="sng" dirty="0">
                <a:solidFill>
                  <a:srgbClr val="00B050"/>
                </a:solidFill>
                <a:latin typeface="Times New Roman" panose="02020603050405020304" pitchFamily="18" charset="0"/>
                <a:cs typeface="Times New Roman" panose="02020603050405020304" pitchFamily="18" charset="0"/>
              </a:rPr>
              <a:t>Maternal COVID-19 does not appear to be associated with an increased prevalence of </a:t>
            </a:r>
            <a:r>
              <a:rPr lang="en-US" i="1" u="sng" dirty="0" smtClean="0">
                <a:solidFill>
                  <a:srgbClr val="00B050"/>
                </a:solidFill>
                <a:latin typeface="Times New Roman" panose="02020603050405020304" pitchFamily="18" charset="0"/>
                <a:cs typeface="Times New Roman" panose="02020603050405020304" pitchFamily="18" charset="0"/>
              </a:rPr>
              <a:t>FGR.</a:t>
            </a:r>
            <a:endParaRPr lang="en-US" i="1" u="sng"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295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6705600" cy="720080"/>
          </a:xfrm>
        </p:spPr>
        <p:txBody>
          <a:bodyPr>
            <a:normAutofit fontScale="90000"/>
          </a:bodyPr>
          <a:lstStyle/>
          <a:p>
            <a:r>
              <a:rPr lang="en-US" b="1" dirty="0" err="1" smtClean="0"/>
              <a:t>SCREENING:</a:t>
            </a:r>
            <a:r>
              <a:rPr lang="en-US" b="1" dirty="0" err="1"/>
              <a:t>Rationale</a:t>
            </a:r>
            <a:r>
              <a:rPr lang="en-US" dirty="0"/>
              <a:t> </a:t>
            </a:r>
          </a:p>
        </p:txBody>
      </p:sp>
      <p:sp>
        <p:nvSpPr>
          <p:cNvPr id="3" name="Content Placeholder 2"/>
          <p:cNvSpPr>
            <a:spLocks noGrp="1"/>
          </p:cNvSpPr>
          <p:nvPr>
            <p:ph idx="1"/>
          </p:nvPr>
        </p:nvSpPr>
        <p:spPr>
          <a:xfrm>
            <a:off x="179512" y="1268760"/>
            <a:ext cx="8784976" cy="5141167"/>
          </a:xfrm>
        </p:spPr>
        <p:txBody>
          <a:bodyPr>
            <a:normAutofit/>
          </a:bodyPr>
          <a:lstStyle/>
          <a:p>
            <a:pPr marL="0" indent="0">
              <a:lnSpc>
                <a:spcPct val="150000"/>
              </a:lnSpc>
              <a:buNone/>
            </a:pPr>
            <a:r>
              <a:rPr lang="en-US" sz="2400" dirty="0">
                <a:latin typeface="Times New Roman" panose="02020603050405020304" pitchFamily="18" charset="0"/>
                <a:cs typeface="Times New Roman" panose="02020603050405020304" pitchFamily="18" charset="0"/>
              </a:rPr>
              <a:t> Ideally, prenatal detection of FGR will provide an opportunity to employ interventions to reduce the morbidity and mortality associated with this problem. </a:t>
            </a:r>
            <a:endParaRPr lang="en-US" sz="2400" dirty="0" smtClean="0">
              <a:latin typeface="Times New Roman" panose="02020603050405020304" pitchFamily="18" charset="0"/>
              <a:cs typeface="Times New Roman" panose="02020603050405020304" pitchFamily="18" charset="0"/>
            </a:endParaRPr>
          </a:p>
          <a:p>
            <a:pPr marL="0" indent="0" algn="r">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Adverse </a:t>
            </a:r>
            <a:r>
              <a:rPr lang="en-US" sz="2400" b="1" dirty="0">
                <a:solidFill>
                  <a:srgbClr val="FF0000"/>
                </a:solidFill>
                <a:latin typeface="Times New Roman" panose="02020603050405020304" pitchFamily="18" charset="0"/>
                <a:cs typeface="Times New Roman" panose="02020603050405020304" pitchFamily="18" charset="0"/>
              </a:rPr>
              <a:t>outcomes </a:t>
            </a:r>
            <a:r>
              <a:rPr lang="en-US" sz="2400" dirty="0">
                <a:latin typeface="Times New Roman" panose="02020603050405020304" pitchFamily="18" charset="0"/>
                <a:cs typeface="Times New Roman" panose="02020603050405020304" pitchFamily="18" charset="0"/>
              </a:rPr>
              <a:t>include prematurity, </a:t>
            </a:r>
            <a:r>
              <a:rPr lang="en-US" sz="2400" dirty="0" err="1">
                <a:latin typeface="Times New Roman" panose="02020603050405020304" pitchFamily="18" charset="0"/>
                <a:cs typeface="Times New Roman" panose="02020603050405020304" pitchFamily="18" charset="0"/>
              </a:rPr>
              <a:t>perinatal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asphyxia, </a:t>
            </a:r>
            <a:r>
              <a:rPr lang="en-US" sz="2400" dirty="0">
                <a:latin typeface="Times New Roman" panose="02020603050405020304" pitchFamily="18" charset="0"/>
                <a:cs typeface="Times New Roman" panose="02020603050405020304" pitchFamily="18" charset="0"/>
              </a:rPr>
              <a:t>hypoglycemia, polycythemia resulting in </a:t>
            </a:r>
            <a:r>
              <a:rPr lang="en-US" sz="2400" dirty="0" err="1">
                <a:latin typeface="Times New Roman" panose="02020603050405020304" pitchFamily="18" charset="0"/>
                <a:cs typeface="Times New Roman" panose="02020603050405020304" pitchFamily="18" charset="0"/>
              </a:rPr>
              <a:t>hyperviscosity</a:t>
            </a:r>
            <a:r>
              <a:rPr lang="en-US" sz="2400" dirty="0">
                <a:latin typeface="Times New Roman" panose="02020603050405020304" pitchFamily="18" charset="0"/>
                <a:cs typeface="Times New Roman" panose="02020603050405020304" pitchFamily="18" charset="0"/>
              </a:rPr>
              <a:t>, impaired immune function, stillbirth, neonatal death, </a:t>
            </a:r>
            <a:r>
              <a:rPr lang="en-US" sz="2400" dirty="0" smtClean="0">
                <a:latin typeface="Times New Roman" panose="02020603050405020304" pitchFamily="18" charset="0"/>
                <a:cs typeface="Times New Roman" panose="02020603050405020304" pitchFamily="18" charset="0"/>
              </a:rPr>
              <a:t>and </a:t>
            </a:r>
            <a:r>
              <a:rPr lang="en-US" sz="2400" dirty="0" err="1" smtClean="0">
                <a:latin typeface="Times New Roman" panose="02020603050405020304" pitchFamily="18" charset="0"/>
                <a:cs typeface="Times New Roman" panose="02020603050405020304" pitchFamily="18" charset="0"/>
              </a:rPr>
              <a:t>neurodevelopmental</a:t>
            </a:r>
            <a:r>
              <a:rPr lang="en-US" sz="2400" dirty="0" smtClean="0">
                <a:latin typeface="Times New Roman" panose="02020603050405020304" pitchFamily="18" charset="0"/>
                <a:cs typeface="Times New Roman" panose="02020603050405020304" pitchFamily="18" charset="0"/>
              </a:rPr>
              <a:t> delay.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885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17" y="128904"/>
            <a:ext cx="6705600" cy="637978"/>
          </a:xfrm>
        </p:spPr>
        <p:txBody>
          <a:bodyPr>
            <a:normAutofit fontScale="90000"/>
          </a:bodyPr>
          <a:lstStyle/>
          <a:p>
            <a:r>
              <a:rPr lang="en-US" b="1" dirty="0"/>
              <a:t>Screening tests</a:t>
            </a:r>
            <a:endParaRPr lang="en-US" dirty="0"/>
          </a:p>
        </p:txBody>
      </p:sp>
      <p:sp>
        <p:nvSpPr>
          <p:cNvPr id="3" name="Content Placeholder 2"/>
          <p:cNvSpPr>
            <a:spLocks noGrp="1"/>
          </p:cNvSpPr>
          <p:nvPr>
            <p:ph idx="1"/>
          </p:nvPr>
        </p:nvSpPr>
        <p:spPr>
          <a:xfrm>
            <a:off x="179511" y="766882"/>
            <a:ext cx="8529705" cy="2230070"/>
          </a:xfrm>
        </p:spPr>
        <p:txBody>
          <a:bodyPr>
            <a:normAutofit fontScale="55000" lnSpcReduction="20000"/>
          </a:bodyPr>
          <a:lstStyle/>
          <a:p>
            <a:pPr marL="514350" indent="-514350">
              <a:lnSpc>
                <a:spcPct val="170000"/>
              </a:lnSpc>
              <a:buFont typeface="+mj-lt"/>
              <a:buAutoNum type="arabicParenR"/>
            </a:pPr>
            <a:r>
              <a:rPr lang="en-US" b="1" dirty="0">
                <a:solidFill>
                  <a:srgbClr val="FF0000"/>
                </a:solidFill>
                <a:latin typeface="Times New Roman" panose="02020603050405020304" pitchFamily="18" charset="0"/>
                <a:cs typeface="Times New Roman" panose="02020603050405020304" pitchFamily="18" charset="0"/>
              </a:rPr>
              <a:t>Symphysis-fundal height measurement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a:p>
            <a:pPr marL="0" indent="0">
              <a:lnSpc>
                <a:spcPct val="170000"/>
              </a:lnSpc>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Measurement </a:t>
            </a:r>
            <a:r>
              <a:rPr lang="en-US" dirty="0">
                <a:latin typeface="Times New Roman" panose="02020603050405020304" pitchFamily="18" charset="0"/>
                <a:cs typeface="Times New Roman" panose="02020603050405020304" pitchFamily="18" charset="0"/>
              </a:rPr>
              <a:t>of </a:t>
            </a:r>
            <a:r>
              <a:rPr lang="en-US" u="sng" dirty="0">
                <a:solidFill>
                  <a:srgbClr val="00B050"/>
                </a:solidFill>
                <a:latin typeface="Times New Roman" panose="02020603050405020304" pitchFamily="18" charset="0"/>
                <a:cs typeface="Times New Roman" panose="02020603050405020304" pitchFamily="18" charset="0"/>
              </a:rPr>
              <a:t>the distance between the upper edge of the pubic symphysis and the top of the uterine fundus </a:t>
            </a:r>
            <a:r>
              <a:rPr lang="en-US" dirty="0">
                <a:latin typeface="Times New Roman" panose="02020603050405020304" pitchFamily="18" charset="0"/>
                <a:cs typeface="Times New Roman" panose="02020603050405020304" pitchFamily="18" charset="0"/>
              </a:rPr>
              <a:t>using a </a:t>
            </a:r>
            <a:r>
              <a:rPr lang="en-US" u="sng" dirty="0">
                <a:solidFill>
                  <a:srgbClr val="FF0000"/>
                </a:solidFill>
                <a:latin typeface="Times New Roman" panose="02020603050405020304" pitchFamily="18" charset="0"/>
                <a:cs typeface="Times New Roman" panose="02020603050405020304" pitchFamily="18" charset="0"/>
              </a:rPr>
              <a:t>tape</a:t>
            </a:r>
            <a:r>
              <a:rPr lang="en-US" dirty="0">
                <a:latin typeface="Times New Roman" panose="02020603050405020304" pitchFamily="18" charset="0"/>
                <a:cs typeface="Times New Roman" panose="02020603050405020304" pitchFamily="18" charset="0"/>
              </a:rPr>
              <a:t> measure is a simple, inexpensive, and widespread technique performed during antenatal care to detect FGR, as well as other disorders that result in size/date discrepancy</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83568" y="2914220"/>
            <a:ext cx="8178824" cy="1441420"/>
          </a:xfrm>
          <a:prstGeom prst="rect">
            <a:avLst/>
          </a:prstGeom>
        </p:spPr>
        <p:txBody>
          <a:bodyPr wrap="square">
            <a:spAutoFit/>
          </a:bodyPr>
          <a:lstStyle/>
          <a:p>
            <a:pPr>
              <a:lnSpc>
                <a:spcPct val="170000"/>
              </a:lnSpc>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most common criterion is a fundal height in centimeters that is </a:t>
            </a:r>
            <a:r>
              <a:rPr lang="en-US" b="1" u="sng" dirty="0">
                <a:solidFill>
                  <a:srgbClr val="FF0000"/>
                </a:solidFill>
                <a:latin typeface="Times New Roman" panose="02020603050405020304" pitchFamily="18" charset="0"/>
                <a:cs typeface="Times New Roman" panose="02020603050405020304" pitchFamily="18" charset="0"/>
              </a:rPr>
              <a:t>at least 3 centimeters less than the gestational age in weeks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fundal height 32 cm at 36 weeks of gestation) </a:t>
            </a:r>
          </a:p>
        </p:txBody>
      </p:sp>
      <p:sp>
        <p:nvSpPr>
          <p:cNvPr id="5" name="Rectangle 4"/>
          <p:cNvSpPr/>
          <p:nvPr/>
        </p:nvSpPr>
        <p:spPr>
          <a:xfrm>
            <a:off x="3170134" y="4005064"/>
            <a:ext cx="5940152" cy="2169825"/>
          </a:xfrm>
          <a:prstGeom prst="rect">
            <a:avLst/>
          </a:prstGeom>
        </p:spPr>
        <p:txBody>
          <a:bodyPr wrap="square">
            <a:spAutoFit/>
          </a:bodyPr>
          <a:lstStyle/>
          <a:p>
            <a:pPr>
              <a:lnSpc>
                <a:spcPct val="150000"/>
              </a:lnSpc>
            </a:pPr>
            <a:r>
              <a:rPr lang="en-US" dirty="0">
                <a:solidFill>
                  <a:srgbClr val="232323"/>
                </a:solidFill>
                <a:latin typeface="Times New Roman" panose="02020603050405020304" pitchFamily="18" charset="0"/>
                <a:ea typeface="Times New Roman" panose="02020603050405020304" pitchFamily="18" charset="0"/>
              </a:rPr>
              <a:t>Factors that may affect sensitivity include maternal </a:t>
            </a:r>
            <a:r>
              <a:rPr lang="en-US" dirty="0">
                <a:solidFill>
                  <a:srgbClr val="00B050"/>
                </a:solidFill>
                <a:latin typeface="Times New Roman" panose="02020603050405020304" pitchFamily="18" charset="0"/>
                <a:ea typeface="Times New Roman" panose="02020603050405020304" pitchFamily="18" charset="0"/>
              </a:rPr>
              <a:t>body mass index, bladder volume, parity, and ethnic </a:t>
            </a:r>
            <a:r>
              <a:rPr lang="en-US" dirty="0" smtClean="0">
                <a:solidFill>
                  <a:srgbClr val="00B050"/>
                </a:solidFill>
                <a:latin typeface="Times New Roman" panose="02020603050405020304" pitchFamily="18" charset="0"/>
                <a:ea typeface="Times New Roman" panose="02020603050405020304" pitchFamily="18" charset="0"/>
              </a:rPr>
              <a:t>group</a:t>
            </a:r>
            <a:r>
              <a:rPr lang="en-US" dirty="0" smtClean="0">
                <a:solidFill>
                  <a:srgbClr val="232323"/>
                </a:solidFill>
                <a:latin typeface="Times New Roman" panose="02020603050405020304" pitchFamily="18" charset="0"/>
                <a:ea typeface="Times New Roman" panose="02020603050405020304" pitchFamily="18" charset="0"/>
              </a:rPr>
              <a:t>. </a:t>
            </a:r>
            <a:r>
              <a:rPr lang="en-US" dirty="0">
                <a:solidFill>
                  <a:srgbClr val="232323"/>
                </a:solidFill>
                <a:latin typeface="Times New Roman" panose="02020603050405020304" pitchFamily="18" charset="0"/>
                <a:ea typeface="Times New Roman" panose="02020603050405020304" pitchFamily="18" charset="0"/>
              </a:rPr>
              <a:t>This technique appears to perform best when all of the measurements are obtained by the </a:t>
            </a:r>
            <a:r>
              <a:rPr lang="en-US" dirty="0">
                <a:solidFill>
                  <a:srgbClr val="00B050"/>
                </a:solidFill>
                <a:latin typeface="Times New Roman" panose="02020603050405020304" pitchFamily="18" charset="0"/>
                <a:ea typeface="Times New Roman" panose="02020603050405020304" pitchFamily="18" charset="0"/>
              </a:rPr>
              <a:t>same clinician </a:t>
            </a:r>
            <a:r>
              <a:rPr lang="en-US" dirty="0">
                <a:solidFill>
                  <a:srgbClr val="232323"/>
                </a:solidFill>
                <a:latin typeface="Times New Roman" panose="02020603050405020304" pitchFamily="18" charset="0"/>
                <a:ea typeface="Times New Roman" panose="02020603050405020304" pitchFamily="18" charset="0"/>
              </a:rPr>
              <a:t>using the </a:t>
            </a:r>
            <a:r>
              <a:rPr lang="en-US" dirty="0">
                <a:solidFill>
                  <a:srgbClr val="00B050"/>
                </a:solidFill>
                <a:latin typeface="Times New Roman" panose="02020603050405020304" pitchFamily="18" charset="0"/>
                <a:ea typeface="Times New Roman" panose="02020603050405020304" pitchFamily="18" charset="0"/>
              </a:rPr>
              <a:t>unmarked side of the tape </a:t>
            </a:r>
            <a:r>
              <a:rPr lang="en-US" dirty="0" smtClean="0">
                <a:solidFill>
                  <a:srgbClr val="00B050"/>
                </a:solidFill>
                <a:latin typeface="Times New Roman" panose="02020603050405020304" pitchFamily="18" charset="0"/>
                <a:ea typeface="Times New Roman" panose="02020603050405020304" pitchFamily="18" charset="0"/>
              </a:rPr>
              <a:t>to </a:t>
            </a:r>
            <a:r>
              <a:rPr lang="en-US" dirty="0">
                <a:solidFill>
                  <a:srgbClr val="00B050"/>
                </a:solidFill>
                <a:latin typeface="Times New Roman" panose="02020603050405020304" pitchFamily="18" charset="0"/>
                <a:ea typeface="Times New Roman" panose="02020603050405020304" pitchFamily="18" charset="0"/>
              </a:rPr>
              <a:t>reduce bias </a:t>
            </a:r>
            <a:r>
              <a:rPr lang="en-US" dirty="0" smtClean="0">
                <a:solidFill>
                  <a:srgbClr val="00B050"/>
                </a:solidFill>
                <a:latin typeface="Times New Roman" panose="02020603050405020304" pitchFamily="18" charset="0"/>
                <a:ea typeface="Times New Roman" panose="02020603050405020304" pitchFamily="18" charset="0"/>
              </a:rPr>
              <a:t>.</a:t>
            </a:r>
            <a:endParaRPr lang="en-US" dirty="0">
              <a:solidFill>
                <a:srgbClr val="00B050"/>
              </a:solidFill>
            </a:endParaRPr>
          </a:p>
        </p:txBody>
      </p:sp>
      <p:sp>
        <p:nvSpPr>
          <p:cNvPr id="6" name="Rectangle 5"/>
          <p:cNvSpPr/>
          <p:nvPr/>
        </p:nvSpPr>
        <p:spPr>
          <a:xfrm>
            <a:off x="3203848" y="6166536"/>
            <a:ext cx="5940152" cy="646331"/>
          </a:xfrm>
          <a:prstGeom prst="rect">
            <a:avLst/>
          </a:prstGeom>
        </p:spPr>
        <p:txBody>
          <a:bodyPr wrap="square">
            <a:spAutoFit/>
          </a:bodyPr>
          <a:lstStyle/>
          <a:p>
            <a:r>
              <a:rPr lang="en-US" dirty="0">
                <a:solidFill>
                  <a:srgbClr val="232323"/>
                </a:solidFill>
                <a:latin typeface="Times New Roman" panose="02020603050405020304" pitchFamily="18" charset="0"/>
                <a:ea typeface="Times New Roman" panose="02020603050405020304" pitchFamily="18" charset="0"/>
              </a:rPr>
              <a:t>The performance of fundal height measurements for screening for FGR is </a:t>
            </a:r>
            <a:r>
              <a:rPr lang="en-US" u="sng" dirty="0" smtClean="0">
                <a:solidFill>
                  <a:srgbClr val="FF0000"/>
                </a:solidFill>
                <a:latin typeface="Times New Roman" panose="02020603050405020304" pitchFamily="18" charset="0"/>
                <a:ea typeface="Times New Roman" panose="02020603050405020304" pitchFamily="18" charset="0"/>
              </a:rPr>
              <a:t>controversial.</a:t>
            </a:r>
            <a:endParaRPr lang="en-US" u="sng" dirty="0">
              <a:solidFill>
                <a:srgbClr val="FF0000"/>
              </a:solidFill>
            </a:endParaRPr>
          </a:p>
        </p:txBody>
      </p:sp>
    </p:spTree>
    <p:extLst>
      <p:ext uri="{BB962C8B-B14F-4D97-AF65-F5344CB8AC3E}">
        <p14:creationId xmlns:p14="http://schemas.microsoft.com/office/powerpoint/2010/main" xmlns="" val="219898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6705600" cy="1143000"/>
          </a:xfrm>
        </p:spPr>
        <p:txBody>
          <a:bodyPr/>
          <a:lstStyle/>
          <a:p>
            <a:r>
              <a:rPr lang="en-US" b="1" dirty="0"/>
              <a:t>Universal ultrasonography</a:t>
            </a:r>
            <a:r>
              <a:rPr lang="en-US" dirty="0"/>
              <a:t> </a:t>
            </a:r>
          </a:p>
        </p:txBody>
      </p:sp>
      <p:sp>
        <p:nvSpPr>
          <p:cNvPr id="3" name="Content Placeholder 2"/>
          <p:cNvSpPr>
            <a:spLocks noGrp="1"/>
          </p:cNvSpPr>
          <p:nvPr>
            <p:ph idx="1"/>
          </p:nvPr>
        </p:nvSpPr>
        <p:spPr>
          <a:xfrm>
            <a:off x="251520" y="1600200"/>
            <a:ext cx="8435280" cy="2836912"/>
          </a:xfrm>
        </p:spPr>
        <p:txBody>
          <a:bodyPr>
            <a:normAutofit lnSpcReduction="10000"/>
          </a:bodyPr>
          <a:lstStyle/>
          <a:p>
            <a:pPr>
              <a:lnSpc>
                <a:spcPct val="150000"/>
              </a:lnSpc>
            </a:pPr>
            <a:r>
              <a:rPr lang="en-US" sz="2400" dirty="0">
                <a:latin typeface="Times New Roman" panose="02020603050405020304" pitchFamily="18" charset="0"/>
                <a:cs typeface="Times New Roman" panose="02020603050405020304" pitchFamily="18" charset="0"/>
              </a:rPr>
              <a:t>Routine universal performance of ultrasound examination is an alternative method of screening for FGR.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general, if two screening examinations are performed after the second trimester fetal anatomic survey, they are obtained at approximately 32 and 36 weeks of </a:t>
            </a:r>
            <a:r>
              <a:rPr lang="en-US" sz="2400" dirty="0" smtClean="0">
                <a:latin typeface="Times New Roman" panose="02020603050405020304" pitchFamily="18" charset="0"/>
                <a:cs typeface="Times New Roman" panose="02020603050405020304" pitchFamily="18" charset="0"/>
              </a:rPr>
              <a:t>gestation. </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347864" y="4653136"/>
            <a:ext cx="5796136" cy="1889620"/>
          </a:xfrm>
          <a:prstGeom prst="rect">
            <a:avLst/>
          </a:prstGeom>
        </p:spPr>
        <p:txBody>
          <a:bodyPr wrap="square">
            <a:spAutoFit/>
          </a:bodyPr>
          <a:lstStyle/>
          <a:p>
            <a:pPr>
              <a:lnSpc>
                <a:spcPct val="150000"/>
              </a:lnSpc>
            </a:pPr>
            <a:r>
              <a:rPr lang="en-US" sz="2000" dirty="0">
                <a:solidFill>
                  <a:srgbClr val="232323"/>
                </a:solidFill>
                <a:latin typeface="Times New Roman" panose="02020603050405020304" pitchFamily="18" charset="0"/>
                <a:ea typeface="Times New Roman" panose="02020603050405020304" pitchFamily="18" charset="0"/>
              </a:rPr>
              <a:t>Third trimester measurements are then compared with those predicted by the second trimester measurements for the specific fetus, not with a population standard, thus using the fetus as its own control. </a:t>
            </a:r>
            <a:endParaRPr lang="en-US" sz="2000" dirty="0"/>
          </a:p>
        </p:txBody>
      </p:sp>
    </p:spTree>
    <p:extLst>
      <p:ext uri="{BB962C8B-B14F-4D97-AF65-F5344CB8AC3E}">
        <p14:creationId xmlns:p14="http://schemas.microsoft.com/office/powerpoint/2010/main" xmlns="" val="403687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32656"/>
            <a:ext cx="6705600" cy="4925145"/>
          </a:xfrm>
        </p:spPr>
        <p:txBody>
          <a:bodyPr>
            <a:normAutofit fontScale="62500" lnSpcReduction="20000"/>
          </a:bodyPr>
          <a:lstStyle/>
          <a:p>
            <a:pPr>
              <a:lnSpc>
                <a:spcPct val="170000"/>
              </a:lnSpc>
            </a:pPr>
            <a:r>
              <a:rPr lang="en-US" b="1" dirty="0">
                <a:solidFill>
                  <a:schemeClr val="tx2">
                    <a:lumMod val="60000"/>
                    <a:lumOff val="40000"/>
                  </a:schemeClr>
                </a:solidFill>
                <a:latin typeface="Times New Roman" panose="02020603050405020304" pitchFamily="18" charset="0"/>
                <a:cs typeface="Times New Roman" panose="02020603050405020304" pitchFamily="18" charset="0"/>
              </a:rPr>
              <a:t>In women at high risk for FGR</a:t>
            </a:r>
            <a:r>
              <a:rPr lang="en-US" dirty="0">
                <a:latin typeface="Times New Roman" panose="02020603050405020304" pitchFamily="18" charset="0"/>
                <a:cs typeface="Times New Roman" panose="02020603050405020304" pitchFamily="18" charset="0"/>
              </a:rPr>
              <a:t>, detailed sonographic assessment of the fetus, placenta, and amniotic fluid is performed once or twice in the third trimester and when a lag in fundal height is detected in order to support or exclude the diagnosis</a:t>
            </a:r>
            <a:r>
              <a:rPr lang="en-US" dirty="0" smtClean="0">
                <a:latin typeface="Times New Roman" panose="02020603050405020304" pitchFamily="18" charset="0"/>
                <a:cs typeface="Times New Roman" panose="02020603050405020304" pitchFamily="18" charset="0"/>
              </a:rPr>
              <a:t>.</a:t>
            </a:r>
          </a:p>
          <a:p>
            <a:pPr>
              <a:lnSpc>
                <a:spcPct val="170000"/>
              </a:lnSpc>
            </a:pPr>
            <a:r>
              <a:rPr lang="en-US" dirty="0" smtClean="0">
                <a:latin typeface="Times New Roman" panose="02020603050405020304" pitchFamily="18" charset="0"/>
                <a:cs typeface="Times New Roman" panose="02020603050405020304" pitchFamily="18" charset="0"/>
              </a:rPr>
              <a:t> </a:t>
            </a:r>
            <a:r>
              <a:rPr lang="en-US" b="1" dirty="0">
                <a:solidFill>
                  <a:schemeClr val="tx2">
                    <a:lumMod val="60000"/>
                    <a:lumOff val="40000"/>
                  </a:schemeClr>
                </a:solidFill>
                <a:latin typeface="Times New Roman" panose="02020603050405020304" pitchFamily="18" charset="0"/>
                <a:cs typeface="Times New Roman" panose="02020603050405020304" pitchFamily="18" charset="0"/>
              </a:rPr>
              <a:t>In the general/low-risk obstetric population</a:t>
            </a:r>
            <a:r>
              <a:rPr lang="en-US" dirty="0">
                <a:latin typeface="Times New Roman" panose="02020603050405020304" pitchFamily="18" charset="0"/>
                <a:cs typeface="Times New Roman" panose="02020603050405020304" pitchFamily="18" charset="0"/>
              </a:rPr>
              <a:t>, the ultrasound examination is only performed when a lag in fundal height is detected, the fundal height cannot be palpated, or the fundal height is not reliable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large fibroids) </a:t>
            </a:r>
            <a:endParaRPr lang="en-US" dirty="0" smtClean="0">
              <a:latin typeface="Times New Roman" panose="02020603050405020304" pitchFamily="18" charset="0"/>
              <a:cs typeface="Times New Roman" panose="02020603050405020304" pitchFamily="18" charset="0"/>
            </a:endParaRPr>
          </a:p>
          <a:p>
            <a:pPr>
              <a:lnSpc>
                <a:spcPct val="17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74323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6705600" cy="490066"/>
          </a:xfrm>
        </p:spPr>
        <p:txBody>
          <a:bodyPr>
            <a:normAutofit fontScale="90000"/>
          </a:bodyPr>
          <a:lstStyle/>
          <a:p>
            <a:r>
              <a:rPr lang="en-US" b="1" dirty="0"/>
              <a:t>DIAGNOSIS</a:t>
            </a:r>
            <a:endParaRPr lang="en-US" dirty="0"/>
          </a:p>
        </p:txBody>
      </p:sp>
      <p:sp>
        <p:nvSpPr>
          <p:cNvPr id="3" name="Content Placeholder 2"/>
          <p:cNvSpPr>
            <a:spLocks noGrp="1"/>
          </p:cNvSpPr>
          <p:nvPr>
            <p:ph idx="1"/>
          </p:nvPr>
        </p:nvSpPr>
        <p:spPr>
          <a:xfrm>
            <a:off x="0" y="764704"/>
            <a:ext cx="9144000" cy="5976664"/>
          </a:xfrm>
          <a:solidFill>
            <a:schemeClr val="accent1">
              <a:lumMod val="20000"/>
              <a:lumOff val="80000"/>
            </a:schemeClr>
          </a:solidFill>
        </p:spPr>
        <p:txBody>
          <a:bodyPr>
            <a:normAutofit fontScale="70000" lnSpcReduction="20000"/>
          </a:bodyPr>
          <a:lstStyle/>
          <a:p>
            <a:pPr>
              <a:lnSpc>
                <a:spcPct val="170000"/>
              </a:lnSpc>
            </a:pPr>
            <a:r>
              <a:rPr lang="en-US" dirty="0">
                <a:latin typeface="Times New Roman" panose="02020603050405020304" pitchFamily="18" charset="0"/>
                <a:cs typeface="Times New Roman" panose="02020603050405020304" pitchFamily="18" charset="0"/>
              </a:rPr>
              <a:t>sonographic estimation of fetal weight &lt;3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or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percentile is the single best finding on which to base the diagnosis of FGR </a:t>
            </a:r>
            <a:r>
              <a:rPr lang="en-US" dirty="0" smtClean="0">
                <a:latin typeface="Times New Roman" panose="02020603050405020304" pitchFamily="18" charset="0"/>
                <a:cs typeface="Times New Roman" panose="02020603050405020304" pitchFamily="18" charset="0"/>
              </a:rPr>
              <a:t>.</a:t>
            </a:r>
          </a:p>
          <a:p>
            <a:pPr>
              <a:lnSpc>
                <a:spcPct val="170000"/>
              </a:lnSpc>
            </a:pPr>
            <a:r>
              <a:rPr lang="en-US" dirty="0">
                <a:latin typeface="Times New Roman" panose="02020603050405020304" pitchFamily="18" charset="0"/>
                <a:cs typeface="Times New Roman" panose="02020603050405020304" pitchFamily="18" charset="0"/>
              </a:rPr>
              <a:t>Findings on Doppler velocimetry of the umbilical artery are </a:t>
            </a:r>
            <a:r>
              <a:rPr lang="en-US" dirty="0">
                <a:solidFill>
                  <a:schemeClr val="tx2">
                    <a:lumMod val="60000"/>
                    <a:lumOff val="40000"/>
                  </a:schemeClr>
                </a:solidFill>
                <a:latin typeface="Times New Roman" panose="02020603050405020304" pitchFamily="18" charset="0"/>
                <a:cs typeface="Times New Roman" panose="02020603050405020304" pitchFamily="18" charset="0"/>
              </a:rPr>
              <a:t>insensitive </a:t>
            </a:r>
            <a:r>
              <a:rPr lang="en-US" dirty="0">
                <a:latin typeface="Times New Roman" panose="02020603050405020304" pitchFamily="18" charset="0"/>
                <a:cs typeface="Times New Roman" panose="02020603050405020304" pitchFamily="18" charset="0"/>
              </a:rPr>
              <a:t>diagnostically </a:t>
            </a:r>
            <a:r>
              <a:rPr lang="en-US" dirty="0" smtClean="0">
                <a:latin typeface="Times New Roman" panose="02020603050405020304" pitchFamily="18" charset="0"/>
                <a:cs typeface="Times New Roman" panose="02020603050405020304" pitchFamily="18" charset="0"/>
              </a:rPr>
              <a:t>but </a:t>
            </a:r>
            <a:r>
              <a:rPr lang="en-US" dirty="0">
                <a:solidFill>
                  <a:schemeClr val="accent3"/>
                </a:solidFill>
                <a:latin typeface="Times New Roman" panose="02020603050405020304" pitchFamily="18" charset="0"/>
                <a:cs typeface="Times New Roman" panose="02020603050405020304" pitchFamily="18" charset="0"/>
              </a:rPr>
              <a:t>predictive of </a:t>
            </a:r>
            <a:r>
              <a:rPr lang="en-US" dirty="0" smtClean="0">
                <a:solidFill>
                  <a:schemeClr val="accent3"/>
                </a:solidFill>
                <a:latin typeface="Times New Roman" panose="02020603050405020304" pitchFamily="18" charset="0"/>
                <a:cs typeface="Times New Roman" panose="02020603050405020304" pitchFamily="18" charset="0"/>
              </a:rPr>
              <a:t>outcome.</a:t>
            </a:r>
          </a:p>
          <a:p>
            <a:pPr>
              <a:lnSpc>
                <a:spcPct val="170000"/>
              </a:lnSpc>
            </a:pPr>
            <a:r>
              <a:rPr lang="en-US" dirty="0">
                <a:latin typeface="Times New Roman" panose="02020603050405020304" pitchFamily="18" charset="0"/>
                <a:cs typeface="Times New Roman" panose="02020603050405020304" pitchFamily="18" charset="0"/>
              </a:rPr>
              <a:t>Overall, it is reasonable to assume that a fetus &lt;10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percentile with a normal growth curve </a:t>
            </a:r>
            <a:r>
              <a:rPr lang="en-US" u="sng" dirty="0">
                <a:solidFill>
                  <a:schemeClr val="tx2"/>
                </a:solidFill>
                <a:latin typeface="Times New Roman" panose="02020603050405020304" pitchFamily="18" charset="0"/>
                <a:cs typeface="Times New Roman" panose="02020603050405020304" pitchFamily="18" charset="0"/>
              </a:rPr>
              <a:t>over three weeks</a:t>
            </a:r>
            <a:r>
              <a:rPr lang="en-US" dirty="0">
                <a:latin typeface="Times New Roman" panose="02020603050405020304" pitchFamily="18" charset="0"/>
                <a:cs typeface="Times New Roman" panose="02020603050405020304" pitchFamily="18" charset="0"/>
              </a:rPr>
              <a:t>, </a:t>
            </a:r>
            <a:r>
              <a:rPr lang="en-US" u="sng" dirty="0">
                <a:solidFill>
                  <a:schemeClr val="tx2"/>
                </a:solidFill>
                <a:latin typeface="Times New Roman" panose="02020603050405020304" pitchFamily="18" charset="0"/>
                <a:cs typeface="Times New Roman" panose="02020603050405020304" pitchFamily="18" charset="0"/>
              </a:rPr>
              <a:t>normal amniotic fluid volume</a:t>
            </a:r>
            <a:r>
              <a:rPr lang="en-US" dirty="0">
                <a:latin typeface="Times New Roman" panose="02020603050405020304" pitchFamily="18" charset="0"/>
                <a:cs typeface="Times New Roman" panose="02020603050405020304" pitchFamily="18" charset="0"/>
              </a:rPr>
              <a:t>, and </a:t>
            </a:r>
            <a:r>
              <a:rPr lang="en-US" u="sng" dirty="0">
                <a:solidFill>
                  <a:schemeClr val="tx2"/>
                </a:solidFill>
                <a:latin typeface="Times New Roman" panose="02020603050405020304" pitchFamily="18" charset="0"/>
                <a:cs typeface="Times New Roman" panose="02020603050405020304" pitchFamily="18" charset="0"/>
              </a:rPr>
              <a:t>normal Doppler velocimetry</a:t>
            </a:r>
            <a:r>
              <a:rPr lang="en-US" dirty="0">
                <a:latin typeface="Times New Roman" panose="02020603050405020304" pitchFamily="18" charset="0"/>
                <a:cs typeface="Times New Roman" panose="02020603050405020304" pitchFamily="18" charset="0"/>
              </a:rPr>
              <a:t> is at low risk of adverse outcomes of FGR, especially in the absence of risk factors for FGR, whereas the fetus &lt;10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percentile with a </a:t>
            </a:r>
            <a:r>
              <a:rPr lang="en-US" u="sng" dirty="0">
                <a:solidFill>
                  <a:srgbClr val="FF0000"/>
                </a:solidFill>
                <a:latin typeface="Times New Roman" panose="02020603050405020304" pitchFamily="18" charset="0"/>
                <a:cs typeface="Times New Roman" panose="02020603050405020304" pitchFamily="18" charset="0"/>
              </a:rPr>
              <a:t>lagging growth curve</a:t>
            </a:r>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oligohydramnios</a:t>
            </a:r>
            <a:r>
              <a:rPr lang="en-US" dirty="0">
                <a:latin typeface="Times New Roman" panose="02020603050405020304" pitchFamily="18" charset="0"/>
                <a:cs typeface="Times New Roman" panose="02020603050405020304" pitchFamily="18" charset="0"/>
              </a:rPr>
              <a:t>, and </a:t>
            </a:r>
            <a:r>
              <a:rPr lang="en-US" u="sng" dirty="0">
                <a:solidFill>
                  <a:srgbClr val="FF0000"/>
                </a:solidFill>
                <a:latin typeface="Times New Roman" panose="02020603050405020304" pitchFamily="18" charset="0"/>
                <a:cs typeface="Times New Roman" panose="02020603050405020304" pitchFamily="18" charset="0"/>
              </a:rPr>
              <a:t>maternal risk factors </a:t>
            </a:r>
            <a:r>
              <a:rPr lang="en-US" dirty="0">
                <a:latin typeface="Times New Roman" panose="02020603050405020304" pitchFamily="18" charset="0"/>
                <a:cs typeface="Times New Roman" panose="02020603050405020304" pitchFamily="18" charset="0"/>
              </a:rPr>
              <a:t>for the adverse outcomes of FGR is probably affected and at high risk of complications if </a:t>
            </a:r>
            <a:r>
              <a:rPr lang="en-US" u="sng" dirty="0">
                <a:solidFill>
                  <a:srgbClr val="FF0000"/>
                </a:solidFill>
                <a:latin typeface="Times New Roman" panose="02020603050405020304" pitchFamily="18" charset="0"/>
                <a:cs typeface="Times New Roman" panose="02020603050405020304" pitchFamily="18" charset="0"/>
              </a:rPr>
              <a:t>Doppler velocimetry is abnormal</a:t>
            </a:r>
            <a:r>
              <a:rPr lang="en-US" dirty="0">
                <a:latin typeface="Times New Roman" panose="02020603050405020304" pitchFamily="18" charset="0"/>
                <a:cs typeface="Times New Roman" panose="02020603050405020304" pitchFamily="18" charset="0"/>
              </a:rPr>
              <a:t>.</a:t>
            </a:r>
            <a:r>
              <a:rPr lang="en-US" dirty="0" smtClean="0">
                <a:solidFill>
                  <a:schemeClr val="accent3"/>
                </a:solidFill>
                <a:latin typeface="Times New Roman" panose="02020603050405020304" pitchFamily="18" charset="0"/>
                <a:cs typeface="Times New Roman" panose="02020603050405020304" pitchFamily="18" charset="0"/>
              </a:rPr>
              <a:t> </a:t>
            </a:r>
            <a:endParaRPr lang="en-US"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7593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6705600" cy="490066"/>
          </a:xfrm>
        </p:spPr>
        <p:txBody>
          <a:bodyPr>
            <a:normAutofit fontScale="90000"/>
          </a:bodyPr>
          <a:lstStyle/>
          <a:p>
            <a:r>
              <a:rPr lang="en-US" b="1" dirty="0"/>
              <a:t>DIAGNOSIS</a:t>
            </a:r>
            <a:endParaRPr lang="en-US" dirty="0"/>
          </a:p>
        </p:txBody>
      </p:sp>
      <p:sp>
        <p:nvSpPr>
          <p:cNvPr id="3" name="Content Placeholder 2"/>
          <p:cNvSpPr>
            <a:spLocks noGrp="1"/>
          </p:cNvSpPr>
          <p:nvPr>
            <p:ph idx="1"/>
          </p:nvPr>
        </p:nvSpPr>
        <p:spPr>
          <a:xfrm>
            <a:off x="0" y="764704"/>
            <a:ext cx="9144000" cy="5976664"/>
          </a:xfrm>
          <a:solidFill>
            <a:schemeClr val="accent1">
              <a:lumMod val="20000"/>
              <a:lumOff val="80000"/>
            </a:schemeClr>
          </a:solidFill>
        </p:spPr>
        <p:txBody>
          <a:bodyPr>
            <a:normAutofit fontScale="92500"/>
          </a:bodyPr>
          <a:lstStyle/>
          <a:p>
            <a:pPr>
              <a:lnSpc>
                <a:spcPct val="170000"/>
              </a:lnSpc>
            </a:pPr>
            <a:r>
              <a:rPr lang="en-US" sz="2400" dirty="0" smtClean="0">
                <a:latin typeface="Times New Roman" panose="02020603050405020304" pitchFamily="18" charset="0"/>
                <a:cs typeface="Times New Roman" panose="02020603050405020304" pitchFamily="18" charset="0"/>
              </a:rPr>
              <a:t>ACOG</a:t>
            </a:r>
            <a:r>
              <a:rPr lang="fa-I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Practice </a:t>
            </a:r>
            <a:r>
              <a:rPr lang="en-US" sz="2400" dirty="0">
                <a:latin typeface="Times New Roman" panose="02020603050405020304" pitchFamily="18" charset="0"/>
                <a:cs typeface="Times New Roman" panose="02020603050405020304" pitchFamily="18" charset="0"/>
              </a:rPr>
              <a:t>Bulletin on FGR considers an estimated fetal weight (EFW) &lt;10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percentile suggestive of FGR and a finding that warrants further evaluation, such as amniotic fluid assessment and Doppler blood flow studies of the umbilical </a:t>
            </a:r>
            <a:r>
              <a:rPr lang="en-US" sz="2400" dirty="0" smtClean="0">
                <a:latin typeface="Times New Roman" panose="02020603050405020304" pitchFamily="18" charset="0"/>
                <a:cs typeface="Times New Roman" panose="02020603050405020304" pitchFamily="18" charset="0"/>
              </a:rPr>
              <a:t>artery</a:t>
            </a:r>
            <a:r>
              <a:rPr lang="fa-IR" sz="2400" dirty="0" smtClean="0">
                <a:latin typeface="Times New Roman" panose="02020603050405020304" pitchFamily="18" charset="0"/>
                <a:cs typeface="Times New Roman" panose="02020603050405020304" pitchFamily="18" charset="0"/>
              </a:rPr>
              <a:t>.</a:t>
            </a:r>
          </a:p>
          <a:p>
            <a:pPr>
              <a:lnSpc>
                <a:spcPct val="170000"/>
              </a:lnSpc>
            </a:pPr>
            <a:r>
              <a:rPr lang="en-US" sz="2400" dirty="0">
                <a:latin typeface="Times New Roman" panose="02020603050405020304" pitchFamily="18" charset="0"/>
                <a:cs typeface="Times New Roman" panose="02020603050405020304" pitchFamily="18" charset="0"/>
              </a:rPr>
              <a:t>the Royal College of Obstetricians and </a:t>
            </a:r>
            <a:r>
              <a:rPr lang="en-US" sz="2400" dirty="0" err="1">
                <a:latin typeface="Times New Roman" panose="02020603050405020304" pitchFamily="18" charset="0"/>
                <a:cs typeface="Times New Roman" panose="02020603050405020304" pitchFamily="18" charset="0"/>
              </a:rPr>
              <a:t>Gynaecologists</a:t>
            </a:r>
            <a:r>
              <a:rPr lang="en-US" sz="2400" dirty="0">
                <a:latin typeface="Times New Roman" panose="02020603050405020304" pitchFamily="18" charset="0"/>
                <a:cs typeface="Times New Roman" panose="02020603050405020304" pitchFamily="18" charset="0"/>
              </a:rPr>
              <a:t> (RCOG) considers either </a:t>
            </a:r>
            <a:r>
              <a:rPr lang="en-US" sz="2400" dirty="0">
                <a:solidFill>
                  <a:srgbClr val="FF0000"/>
                </a:solidFill>
                <a:latin typeface="Times New Roman" panose="02020603050405020304" pitchFamily="18" charset="0"/>
                <a:cs typeface="Times New Roman" panose="02020603050405020304" pitchFamily="18" charset="0"/>
              </a:rPr>
              <a:t>EFW &lt;10</a:t>
            </a:r>
            <a:r>
              <a:rPr lang="en-US" sz="2400" baseline="30000" dirty="0">
                <a:solidFill>
                  <a:srgbClr val="FF0000"/>
                </a:solidFill>
                <a:latin typeface="Times New Roman" panose="02020603050405020304" pitchFamily="18" charset="0"/>
                <a:cs typeface="Times New Roman" panose="02020603050405020304" pitchFamily="18" charset="0"/>
              </a:rPr>
              <a:t>th</a:t>
            </a:r>
            <a:r>
              <a:rPr lang="en-US" sz="2400" dirty="0">
                <a:solidFill>
                  <a:srgbClr val="FF0000"/>
                </a:solidFill>
                <a:latin typeface="Times New Roman" panose="02020603050405020304" pitchFamily="18" charset="0"/>
                <a:cs typeface="Times New Roman" panose="02020603050405020304" pitchFamily="18" charset="0"/>
              </a:rPr>
              <a:t> percentile </a:t>
            </a:r>
            <a:r>
              <a:rPr lang="en-US" sz="2400" dirty="0">
                <a:latin typeface="Times New Roman" panose="02020603050405020304" pitchFamily="18" charset="0"/>
                <a:cs typeface="Times New Roman" panose="02020603050405020304" pitchFamily="18" charset="0"/>
              </a:rPr>
              <a:t>or </a:t>
            </a:r>
            <a:r>
              <a:rPr lang="en-US" sz="2400" dirty="0">
                <a:solidFill>
                  <a:srgbClr val="FF0000"/>
                </a:solidFill>
                <a:latin typeface="Times New Roman" panose="02020603050405020304" pitchFamily="18" charset="0"/>
                <a:cs typeface="Times New Roman" panose="02020603050405020304" pitchFamily="18" charset="0"/>
              </a:rPr>
              <a:t>abdominal circumference </a:t>
            </a:r>
            <a:r>
              <a:rPr lang="en-US" sz="2400" dirty="0">
                <a:latin typeface="Times New Roman" panose="02020603050405020304" pitchFamily="18" charset="0"/>
                <a:cs typeface="Times New Roman" panose="02020603050405020304" pitchFamily="18" charset="0"/>
              </a:rPr>
              <a:t>(AC) </a:t>
            </a:r>
            <a:r>
              <a:rPr lang="en-US" sz="2400" dirty="0">
                <a:solidFill>
                  <a:srgbClr val="FF0000"/>
                </a:solidFill>
                <a:latin typeface="Times New Roman" panose="02020603050405020304" pitchFamily="18" charset="0"/>
                <a:cs typeface="Times New Roman" panose="02020603050405020304" pitchFamily="18" charset="0"/>
              </a:rPr>
              <a:t>&lt;10</a:t>
            </a:r>
            <a:r>
              <a:rPr lang="en-US" sz="2400" baseline="30000" dirty="0">
                <a:solidFill>
                  <a:srgbClr val="FF0000"/>
                </a:solidFill>
                <a:latin typeface="Times New Roman" panose="02020603050405020304" pitchFamily="18" charset="0"/>
                <a:cs typeface="Times New Roman" panose="02020603050405020304" pitchFamily="18" charset="0"/>
              </a:rPr>
              <a:t>th</a:t>
            </a:r>
            <a:r>
              <a:rPr lang="en-US" sz="2400" dirty="0">
                <a:solidFill>
                  <a:srgbClr val="FF0000"/>
                </a:solidFill>
                <a:latin typeface="Times New Roman" panose="02020603050405020304" pitchFamily="18" charset="0"/>
                <a:cs typeface="Times New Roman" panose="02020603050405020304" pitchFamily="18" charset="0"/>
              </a:rPr>
              <a:t> percentile </a:t>
            </a:r>
            <a:r>
              <a:rPr lang="en-US" sz="2400" dirty="0">
                <a:latin typeface="Times New Roman" panose="02020603050405020304" pitchFamily="18" charset="0"/>
                <a:cs typeface="Times New Roman" panose="02020603050405020304" pitchFamily="18" charset="0"/>
              </a:rPr>
              <a:t>reasonable criteria for </a:t>
            </a:r>
            <a:r>
              <a:rPr lang="en-US" sz="2400" dirty="0" smtClean="0">
                <a:latin typeface="Times New Roman" panose="02020603050405020304" pitchFamily="18" charset="0"/>
                <a:cs typeface="Times New Roman" panose="02020603050405020304" pitchFamily="18" charset="0"/>
              </a:rPr>
              <a:t>FGR. </a:t>
            </a:r>
            <a:r>
              <a:rPr lang="en-US" sz="2400" dirty="0">
                <a:solidFill>
                  <a:srgbClr val="002060"/>
                </a:solidFill>
                <a:latin typeface="Times New Roman" panose="02020603050405020304" pitchFamily="18" charset="0"/>
                <a:cs typeface="Times New Roman" panose="02020603050405020304" pitchFamily="18" charset="0"/>
              </a:rPr>
              <a:t>Using RCOG criteria, a fetus with a small AC but an EFW &gt;10</a:t>
            </a:r>
            <a:r>
              <a:rPr lang="en-US" sz="2400" baseline="30000" dirty="0">
                <a:solidFill>
                  <a:srgbClr val="002060"/>
                </a:solidFill>
                <a:latin typeface="Times New Roman" panose="02020603050405020304" pitchFamily="18" charset="0"/>
                <a:cs typeface="Times New Roman" panose="02020603050405020304" pitchFamily="18" charset="0"/>
              </a:rPr>
              <a:t>th</a:t>
            </a:r>
            <a:r>
              <a:rPr lang="en-US" sz="2400" dirty="0">
                <a:solidFill>
                  <a:srgbClr val="002060"/>
                </a:solidFill>
                <a:latin typeface="Times New Roman" panose="02020603050405020304" pitchFamily="18" charset="0"/>
                <a:cs typeface="Times New Roman" panose="02020603050405020304" pitchFamily="18" charset="0"/>
              </a:rPr>
              <a:t> percentile would be considered growth restricted.</a:t>
            </a:r>
          </a:p>
          <a:p>
            <a:pPr marL="0" indent="0">
              <a:lnSpc>
                <a:spcPct val="170000"/>
              </a:lnSpc>
              <a:buNone/>
            </a:pPr>
            <a:r>
              <a:rPr lang="en-US" sz="2000" dirty="0" smtClean="0">
                <a:latin typeface="Times New Roman" panose="02020603050405020304" pitchFamily="18" charset="0"/>
                <a:cs typeface="Times New Roman" panose="02020603050405020304" pitchFamily="18" charset="0"/>
              </a:rPr>
              <a:t> </a:t>
            </a:r>
            <a:endParaRPr lang="en-US" sz="2000"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3213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6705600" cy="490066"/>
          </a:xfrm>
        </p:spPr>
        <p:txBody>
          <a:bodyPr>
            <a:normAutofit fontScale="90000"/>
          </a:bodyPr>
          <a:lstStyle/>
          <a:p>
            <a:r>
              <a:rPr lang="en-US" b="1" dirty="0"/>
              <a:t>DIAGNOSIS</a:t>
            </a:r>
            <a:endParaRPr lang="en-US" dirty="0"/>
          </a:p>
        </p:txBody>
      </p:sp>
      <p:sp>
        <p:nvSpPr>
          <p:cNvPr id="3" name="Content Placeholder 2"/>
          <p:cNvSpPr>
            <a:spLocks noGrp="1"/>
          </p:cNvSpPr>
          <p:nvPr>
            <p:ph idx="1"/>
          </p:nvPr>
        </p:nvSpPr>
        <p:spPr>
          <a:xfrm>
            <a:off x="0" y="764704"/>
            <a:ext cx="9144000" cy="5976664"/>
          </a:xfrm>
          <a:solidFill>
            <a:schemeClr val="accent1">
              <a:lumMod val="20000"/>
              <a:lumOff val="80000"/>
            </a:schemeClr>
          </a:solidFill>
        </p:spPr>
        <p:txBody>
          <a:bodyPr>
            <a:normAutofit fontScale="92500" lnSpcReduction="10000"/>
          </a:bodyPr>
          <a:lstStyle/>
          <a:p>
            <a:pPr marL="0" indent="0">
              <a:lnSpc>
                <a:spcPct val="160000"/>
              </a:lnSpc>
              <a:buNone/>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Estimated </a:t>
            </a:r>
            <a:r>
              <a:rPr lang="en-US" sz="2400" b="1" dirty="0">
                <a:latin typeface="Times New Roman" panose="02020603050405020304" pitchFamily="18" charset="0"/>
                <a:cs typeface="Times New Roman" panose="02020603050405020304" pitchFamily="18" charset="0"/>
              </a:rPr>
              <a:t>fetal weight</a:t>
            </a:r>
            <a:r>
              <a:rPr lang="en-US" sz="2400" dirty="0">
                <a:latin typeface="Times New Roman" panose="02020603050405020304" pitchFamily="18" charset="0"/>
                <a:cs typeface="Times New Roman" panose="02020603050405020304" pitchFamily="18" charset="0"/>
              </a:rPr>
              <a:t> — Fetal weight estimation is the most common method of identifying the growth-restricted fetus </a:t>
            </a:r>
            <a:endParaRPr lang="fa-IR" sz="2400" dirty="0" smtClean="0">
              <a:latin typeface="Times New Roman" panose="02020603050405020304" pitchFamily="18" charset="0"/>
              <a:cs typeface="Times New Roman" panose="02020603050405020304" pitchFamily="18" charset="0"/>
            </a:endParaRPr>
          </a:p>
          <a:p>
            <a:pPr>
              <a:lnSpc>
                <a:spcPct val="160000"/>
              </a:lnSpc>
            </a:pPr>
            <a:r>
              <a:rPr lang="en-US" sz="2400" dirty="0" smtClean="0">
                <a:solidFill>
                  <a:srgbClr val="232323"/>
                </a:solidFill>
                <a:latin typeface="Times New Roman" panose="02020603050405020304" pitchFamily="18" charset="0"/>
                <a:ea typeface="Times New Roman" panose="02020603050405020304" pitchFamily="18" charset="0"/>
              </a:rPr>
              <a:t>NICHD</a:t>
            </a:r>
            <a:r>
              <a:rPr lang="fa-IR" sz="2400" dirty="0" smtClean="0">
                <a:solidFill>
                  <a:srgbClr val="232323"/>
                </a:solidFill>
                <a:latin typeface="Times New Roman" panose="02020603050405020304" pitchFamily="18" charset="0"/>
                <a:ea typeface="Times New Roman" panose="02020603050405020304" pitchFamily="18" charset="0"/>
              </a:rPr>
              <a:t> </a:t>
            </a:r>
            <a:r>
              <a:rPr lang="en-US" sz="2400" dirty="0" smtClean="0">
                <a:solidFill>
                  <a:srgbClr val="232323"/>
                </a:solidFill>
                <a:latin typeface="Times New Roman" panose="02020603050405020304" pitchFamily="18" charset="0"/>
                <a:ea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fetal </a:t>
            </a:r>
            <a:r>
              <a:rPr lang="en-US" sz="2400" dirty="0">
                <a:latin typeface="Times New Roman" panose="02020603050405020304" pitchFamily="18" charset="0"/>
                <a:cs typeface="Times New Roman" panose="02020603050405020304" pitchFamily="18" charset="0"/>
              </a:rPr>
              <a:t>growth studies have published comprehensive tables of the 5</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10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90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95</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percentiles for estimated fetal weight (EFW) and individual biometric parameters by race and ethnicity </a:t>
            </a:r>
            <a:endParaRPr lang="en-US" sz="2400" dirty="0" smtClean="0">
              <a:latin typeface="Times New Roman" panose="02020603050405020304" pitchFamily="18" charset="0"/>
              <a:cs typeface="Times New Roman" panose="02020603050405020304" pitchFamily="18" charset="0"/>
            </a:endParaRPr>
          </a:p>
          <a:p>
            <a:pPr>
              <a:lnSpc>
                <a:spcPct val="160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rPr>
              <a:t>Serial sonograms are obtained at two- to four-week intervals to ascertain the growth velocity; the longer end of this range is appropriate for the fetus with mild FGR (</a:t>
            </a:r>
            <a:r>
              <a:rPr lang="en-US" sz="2400" dirty="0" err="1">
                <a:latin typeface="Times New Roman" panose="02020603050405020304" pitchFamily="18" charset="0"/>
                <a:ea typeface="Calibri" panose="020F0502020204030204" pitchFamily="34" charset="0"/>
              </a:rPr>
              <a:t>eg</a:t>
            </a:r>
            <a:r>
              <a:rPr lang="en-US" sz="2400" dirty="0">
                <a:latin typeface="Times New Roman" panose="02020603050405020304" pitchFamily="18" charset="0"/>
                <a:ea typeface="Calibri" panose="020F0502020204030204" pitchFamily="34" charset="0"/>
              </a:rPr>
              <a:t>, EFW near the 10</a:t>
            </a:r>
            <a:r>
              <a:rPr lang="en-US" sz="2400" baseline="30000" dirty="0">
                <a:latin typeface="Times New Roman" panose="02020603050405020304" pitchFamily="18" charset="0"/>
                <a:ea typeface="Calibri" panose="020F0502020204030204" pitchFamily="34" charset="0"/>
              </a:rPr>
              <a:t>th</a:t>
            </a:r>
            <a:r>
              <a:rPr lang="en-US" sz="2400" dirty="0">
                <a:latin typeface="Times New Roman" panose="02020603050405020304" pitchFamily="18" charset="0"/>
                <a:ea typeface="Calibri" panose="020F0502020204030204" pitchFamily="34" charset="0"/>
              </a:rPr>
              <a:t> percentile, normal amniotic fluid volume, normal Doppler findings), with a shorter interval for the fetus with features of moderate or severe disease (</a:t>
            </a:r>
            <a:r>
              <a:rPr lang="en-US" sz="2400" dirty="0" err="1">
                <a:latin typeface="Times New Roman" panose="02020603050405020304" pitchFamily="18" charset="0"/>
                <a:ea typeface="Calibri" panose="020F0502020204030204" pitchFamily="34" charset="0"/>
              </a:rPr>
              <a:t>eg</a:t>
            </a:r>
            <a:r>
              <a:rPr lang="en-US" sz="2400" dirty="0">
                <a:latin typeface="Times New Roman" panose="02020603050405020304" pitchFamily="18" charset="0"/>
                <a:ea typeface="Calibri" panose="020F0502020204030204" pitchFamily="34" charset="0"/>
              </a:rPr>
              <a:t>, EFW ≤5</a:t>
            </a:r>
            <a:r>
              <a:rPr lang="en-US" sz="2400" baseline="30000" dirty="0">
                <a:latin typeface="Times New Roman" panose="02020603050405020304" pitchFamily="18" charset="0"/>
                <a:ea typeface="Calibri" panose="020F0502020204030204" pitchFamily="34" charset="0"/>
              </a:rPr>
              <a:t>th</a:t>
            </a:r>
            <a:r>
              <a:rPr lang="en-US" sz="2400" dirty="0">
                <a:latin typeface="Times New Roman" panose="02020603050405020304" pitchFamily="18" charset="0"/>
                <a:ea typeface="Calibri" panose="020F0502020204030204" pitchFamily="34" charset="0"/>
              </a:rPr>
              <a:t> percentile, oligohydramnios, abnormal Doppler findings). </a:t>
            </a:r>
            <a:endParaRPr lang="en-US" sz="2400"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97170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59632" y="260648"/>
            <a:ext cx="6317208" cy="7488832"/>
          </a:xfrm>
          <a:prstGeom prst="rect">
            <a:avLst/>
          </a:prstGeom>
        </p:spPr>
      </p:pic>
    </p:spTree>
    <p:extLst>
      <p:ext uri="{BB962C8B-B14F-4D97-AF65-F5344CB8AC3E}">
        <p14:creationId xmlns:p14="http://schemas.microsoft.com/office/powerpoint/2010/main" xmlns="" val="310141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71400"/>
            <a:ext cx="6705600" cy="1143000"/>
          </a:xfrm>
        </p:spPr>
        <p:txBody>
          <a:bodyPr/>
          <a:lstStyle/>
          <a:p>
            <a:r>
              <a:rPr lang="en-US" b="1" dirty="0"/>
              <a:t>NORMAL FETAL GROWTH</a:t>
            </a:r>
            <a:endParaRPr lang="en-US" dirty="0"/>
          </a:p>
        </p:txBody>
      </p:sp>
      <p:sp>
        <p:nvSpPr>
          <p:cNvPr id="3" name="Content Placeholder 2"/>
          <p:cNvSpPr>
            <a:spLocks noGrp="1"/>
          </p:cNvSpPr>
          <p:nvPr>
            <p:ph idx="1"/>
          </p:nvPr>
        </p:nvSpPr>
        <p:spPr>
          <a:xfrm>
            <a:off x="467544" y="971601"/>
            <a:ext cx="8219256" cy="3537520"/>
          </a:xfrm>
        </p:spPr>
        <p:txBody>
          <a:bodyPr>
            <a:noAutofit/>
          </a:bodyPr>
          <a:lstStyle/>
          <a:p>
            <a:pPr>
              <a:lnSpc>
                <a:spcPct val="170000"/>
              </a:lnSpc>
              <a:buFont typeface="Wingdings" panose="05000000000000000000" pitchFamily="2" charset="2"/>
              <a:buChar char="ü"/>
            </a:pPr>
            <a:r>
              <a:rPr lang="en-US" sz="1600" dirty="0"/>
              <a:t>Population-based intergenerational studies of birth weight have concluded that </a:t>
            </a:r>
            <a:r>
              <a:rPr lang="en-US" sz="1600" u="sng" dirty="0">
                <a:solidFill>
                  <a:srgbClr val="FF0000"/>
                </a:solidFill>
              </a:rPr>
              <a:t>genetic factors </a:t>
            </a:r>
            <a:r>
              <a:rPr lang="en-US" sz="1600" dirty="0"/>
              <a:t>account for </a:t>
            </a:r>
            <a:r>
              <a:rPr lang="en-US" sz="1600" u="sng" dirty="0"/>
              <a:t>30 to 50 percent </a:t>
            </a:r>
            <a:r>
              <a:rPr lang="en-US" sz="1600" dirty="0"/>
              <a:t>of the variation in birth weight, with the remainder due to environmental </a:t>
            </a:r>
            <a:r>
              <a:rPr lang="en-US" sz="1600" dirty="0" smtClean="0"/>
              <a:t>factors. </a:t>
            </a:r>
          </a:p>
          <a:p>
            <a:pPr>
              <a:lnSpc>
                <a:spcPct val="170000"/>
              </a:lnSpc>
              <a:buFont typeface="Wingdings" panose="05000000000000000000" pitchFamily="2" charset="2"/>
              <a:buChar char="ü"/>
            </a:pPr>
            <a:r>
              <a:rPr lang="en-US" sz="1600" b="1" dirty="0" smtClean="0">
                <a:solidFill>
                  <a:srgbClr val="00B050"/>
                </a:solidFill>
              </a:rPr>
              <a:t>Maternal </a:t>
            </a:r>
            <a:r>
              <a:rPr lang="en-US" sz="1600" b="1" dirty="0">
                <a:solidFill>
                  <a:srgbClr val="00B050"/>
                </a:solidFill>
              </a:rPr>
              <a:t>genes influence birth weight more than paternal genes, but both have an effect.</a:t>
            </a:r>
          </a:p>
          <a:p>
            <a:pPr>
              <a:lnSpc>
                <a:spcPct val="170000"/>
              </a:lnSpc>
              <a:buFont typeface="Wingdings" panose="05000000000000000000" pitchFamily="2" charset="2"/>
              <a:buChar char="ü"/>
            </a:pPr>
            <a:r>
              <a:rPr lang="en-US" sz="1600" dirty="0" smtClean="0"/>
              <a:t>In </a:t>
            </a:r>
            <a:r>
              <a:rPr lang="en-US" sz="1600" dirty="0"/>
              <a:t>terms of individual biometric measurements, the rate of change in </a:t>
            </a:r>
            <a:r>
              <a:rPr lang="en-US" sz="1600" dirty="0" err="1"/>
              <a:t>biparietal</a:t>
            </a:r>
            <a:r>
              <a:rPr lang="en-US" sz="1600" dirty="0"/>
              <a:t> diameter, head circumference, femur length, and abdominal circumference initially </a:t>
            </a:r>
            <a:r>
              <a:rPr lang="en-US" sz="1600" u="sng" dirty="0">
                <a:solidFill>
                  <a:srgbClr val="FF0000"/>
                </a:solidFill>
              </a:rPr>
              <a:t>peaks at 13, 14, 15, and 16 weeks</a:t>
            </a:r>
            <a:r>
              <a:rPr lang="en-US" sz="1600" dirty="0"/>
              <a:t>, respectively, and then has </a:t>
            </a:r>
            <a:r>
              <a:rPr lang="en-US" sz="1600" dirty="0">
                <a:solidFill>
                  <a:schemeClr val="accent6"/>
                </a:solidFill>
              </a:rPr>
              <a:t>a second acceleration at 19 to </a:t>
            </a:r>
            <a:r>
              <a:rPr lang="en-US" sz="1600" dirty="0" smtClean="0">
                <a:solidFill>
                  <a:schemeClr val="accent6"/>
                </a:solidFill>
              </a:rPr>
              <a:t>22</a:t>
            </a:r>
            <a:r>
              <a:rPr lang="en-US" sz="1600" dirty="0" smtClean="0"/>
              <a:t>, </a:t>
            </a:r>
            <a:r>
              <a:rPr lang="en-US" sz="1600" dirty="0"/>
              <a:t>and </a:t>
            </a:r>
            <a:r>
              <a:rPr lang="en-US" sz="1600" dirty="0">
                <a:solidFill>
                  <a:schemeClr val="tx2">
                    <a:lumMod val="60000"/>
                    <a:lumOff val="40000"/>
                  </a:schemeClr>
                </a:solidFill>
              </a:rPr>
              <a:t>27 to 31 weeks, </a:t>
            </a:r>
            <a:r>
              <a:rPr lang="en-US" sz="1600" dirty="0" smtClean="0"/>
              <a:t>respectively. </a:t>
            </a:r>
          </a:p>
        </p:txBody>
      </p:sp>
      <p:sp>
        <p:nvSpPr>
          <p:cNvPr id="4" name="Rectangle 3"/>
          <p:cNvSpPr/>
          <p:nvPr/>
        </p:nvSpPr>
        <p:spPr>
          <a:xfrm>
            <a:off x="2915816" y="4077072"/>
            <a:ext cx="6048672" cy="2502223"/>
          </a:xfrm>
          <a:prstGeom prst="rect">
            <a:avLst/>
          </a:prstGeom>
        </p:spPr>
        <p:txBody>
          <a:bodyPr wrap="square">
            <a:spAutoFit/>
          </a:bodyPr>
          <a:lstStyle/>
          <a:p>
            <a:pPr marL="342900" lvl="0" indent="-342900">
              <a:lnSpc>
                <a:spcPct val="170000"/>
              </a:lnSpc>
              <a:spcBef>
                <a:spcPct val="20000"/>
              </a:spcBef>
              <a:buFont typeface="Wingdings" panose="05000000000000000000" pitchFamily="2" charset="2"/>
              <a:buChar char="ü"/>
            </a:pPr>
            <a:r>
              <a:rPr lang="en-US" dirty="0">
                <a:solidFill>
                  <a:srgbClr val="FF0000"/>
                </a:solidFill>
              </a:rPr>
              <a:t>Estimated fetal weight growth velocity peaks at around 35 weeks</a:t>
            </a:r>
            <a:r>
              <a:rPr lang="en-US" dirty="0">
                <a:solidFill>
                  <a:srgbClr val="EEECE1">
                    <a:lumMod val="25000"/>
                  </a:srgbClr>
                </a:solidFill>
              </a:rPr>
              <a:t>. </a:t>
            </a:r>
          </a:p>
          <a:p>
            <a:pPr marL="342900" lvl="0" indent="-342900">
              <a:lnSpc>
                <a:spcPct val="170000"/>
              </a:lnSpc>
              <a:spcBef>
                <a:spcPct val="20000"/>
              </a:spcBef>
              <a:buFont typeface="Wingdings" panose="05000000000000000000" pitchFamily="2" charset="2"/>
              <a:buChar char="ü"/>
            </a:pPr>
            <a:r>
              <a:rPr lang="en-US" dirty="0">
                <a:solidFill>
                  <a:srgbClr val="EEECE1">
                    <a:lumMod val="25000"/>
                  </a:srgbClr>
                </a:solidFill>
              </a:rPr>
              <a:t>In general, normal growth in singletons increases from approximately </a:t>
            </a:r>
            <a:r>
              <a:rPr lang="en-US" b="1" u="sng" dirty="0">
                <a:solidFill>
                  <a:srgbClr val="FFC000"/>
                </a:solidFill>
              </a:rPr>
              <a:t>5 g/day at 14 to 15 weeks of gestation </a:t>
            </a:r>
            <a:r>
              <a:rPr lang="en-US" dirty="0">
                <a:solidFill>
                  <a:srgbClr val="EEECE1">
                    <a:lumMod val="25000"/>
                  </a:srgbClr>
                </a:solidFill>
              </a:rPr>
              <a:t>to </a:t>
            </a:r>
            <a:r>
              <a:rPr lang="en-US" b="1" dirty="0">
                <a:solidFill>
                  <a:srgbClr val="00B0F0"/>
                </a:solidFill>
              </a:rPr>
              <a:t>10 g/day at 20 weeks </a:t>
            </a:r>
            <a:r>
              <a:rPr lang="en-US" dirty="0">
                <a:solidFill>
                  <a:srgbClr val="EEECE1">
                    <a:lumMod val="25000"/>
                  </a:srgbClr>
                </a:solidFill>
              </a:rPr>
              <a:t>and </a:t>
            </a:r>
            <a:r>
              <a:rPr lang="en-US" b="1" dirty="0">
                <a:solidFill>
                  <a:srgbClr val="FF0000"/>
                </a:solidFill>
              </a:rPr>
              <a:t>30 to 35 g/day at 32 to 34 weeks</a:t>
            </a:r>
            <a:r>
              <a:rPr lang="en-US" dirty="0">
                <a:solidFill>
                  <a:srgbClr val="EEECE1">
                    <a:lumMod val="25000"/>
                  </a:srgbClr>
                </a:solidFill>
              </a:rPr>
              <a:t>.</a:t>
            </a:r>
          </a:p>
        </p:txBody>
      </p:sp>
    </p:spTree>
    <p:extLst>
      <p:ext uri="{BB962C8B-B14F-4D97-AF65-F5344CB8AC3E}">
        <p14:creationId xmlns:p14="http://schemas.microsoft.com/office/powerpoint/2010/main" xmlns="" val="444734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418058"/>
          </a:xfrm>
        </p:spPr>
        <p:txBody>
          <a:bodyPr>
            <a:normAutofit fontScale="90000"/>
          </a:bodyPr>
          <a:lstStyle/>
          <a:p>
            <a:r>
              <a:rPr lang="en-US" b="1" dirty="0"/>
              <a:t>Biometry</a:t>
            </a:r>
            <a:r>
              <a:rPr lang="en-US" dirty="0"/>
              <a:t/>
            </a:r>
            <a:br>
              <a:rPr lang="en-US" dirty="0"/>
            </a:br>
            <a:endParaRPr lang="en-US" dirty="0"/>
          </a:p>
        </p:txBody>
      </p:sp>
      <p:sp>
        <p:nvSpPr>
          <p:cNvPr id="3" name="Content Placeholder 2"/>
          <p:cNvSpPr>
            <a:spLocks noGrp="1"/>
          </p:cNvSpPr>
          <p:nvPr>
            <p:ph idx="1"/>
          </p:nvPr>
        </p:nvSpPr>
        <p:spPr>
          <a:xfrm>
            <a:off x="179512" y="692696"/>
            <a:ext cx="8507288" cy="3168352"/>
          </a:xfrm>
        </p:spPr>
        <p:txBody>
          <a:bodyPr>
            <a:normAutofit fontScale="55000" lnSpcReduction="20000"/>
          </a:bodyPr>
          <a:lstStyle/>
          <a:p>
            <a:pPr>
              <a:lnSpc>
                <a:spcPct val="170000"/>
              </a:lnSpc>
            </a:pPr>
            <a:r>
              <a:rPr lang="en-US" b="1" dirty="0">
                <a:latin typeface="Times New Roman" panose="02020603050405020304" pitchFamily="18" charset="0"/>
                <a:cs typeface="Times New Roman" panose="02020603050405020304" pitchFamily="18" charset="0"/>
              </a:rPr>
              <a:t>Abdominal circumference</a:t>
            </a:r>
            <a:r>
              <a:rPr lang="en-US" dirty="0">
                <a:latin typeface="Times New Roman" panose="02020603050405020304" pitchFamily="18" charset="0"/>
                <a:cs typeface="Times New Roman" panose="02020603050405020304" pitchFamily="18" charset="0"/>
              </a:rPr>
              <a:t> — When fetal growth is compromised, the fetal abdominal circumference (AC) is smaller than expected because of </a:t>
            </a:r>
            <a:r>
              <a:rPr lang="en-US" u="sng" dirty="0">
                <a:solidFill>
                  <a:srgbClr val="FF0000"/>
                </a:solidFill>
                <a:latin typeface="Times New Roman" panose="02020603050405020304" pitchFamily="18" charset="0"/>
                <a:cs typeface="Times New Roman" panose="02020603050405020304" pitchFamily="18" charset="0"/>
              </a:rPr>
              <a:t>depletion of abdominal adipose tissue </a:t>
            </a:r>
            <a:r>
              <a:rPr lang="en-US" dirty="0">
                <a:latin typeface="Times New Roman" panose="02020603050405020304" pitchFamily="18" charset="0"/>
                <a:cs typeface="Times New Roman" panose="02020603050405020304" pitchFamily="18" charset="0"/>
              </a:rPr>
              <a:t>and a reduction in hepatic size </a:t>
            </a:r>
            <a:r>
              <a:rPr lang="en-US" dirty="0" smtClean="0">
                <a:latin typeface="Times New Roman" panose="02020603050405020304" pitchFamily="18" charset="0"/>
                <a:cs typeface="Times New Roman" panose="02020603050405020304" pitchFamily="18" charset="0"/>
              </a:rPr>
              <a:t>from </a:t>
            </a:r>
            <a:r>
              <a:rPr lang="en-US" u="sng" dirty="0" smtClean="0">
                <a:solidFill>
                  <a:srgbClr val="FF0000"/>
                </a:solidFill>
                <a:latin typeface="Times New Roman" panose="02020603050405020304" pitchFamily="18" charset="0"/>
                <a:cs typeface="Times New Roman" panose="02020603050405020304" pitchFamily="18" charset="0"/>
              </a:rPr>
              <a:t>depletion of glycogen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Most studies report that reduced AC is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sensitive single biometric indicator of </a:t>
            </a:r>
            <a:r>
              <a:rPr lang="en-US" dirty="0" smtClean="0">
                <a:latin typeface="Times New Roman" panose="02020603050405020304" pitchFamily="18" charset="0"/>
                <a:cs typeface="Times New Roman" panose="02020603050405020304" pitchFamily="18" charset="0"/>
              </a:rPr>
              <a:t>FGR. </a:t>
            </a:r>
          </a:p>
          <a:p>
            <a:pPr>
              <a:lnSpc>
                <a:spcPct val="170000"/>
              </a:lnSpc>
            </a:pPr>
            <a:r>
              <a:rPr lang="en-US" dirty="0" smtClean="0">
                <a:latin typeface="Times New Roman" panose="02020603050405020304" pitchFamily="18" charset="0"/>
                <a:cs typeface="Times New Roman" panose="02020603050405020304" pitchFamily="18" charset="0"/>
              </a:rPr>
              <a:t>biochemical </a:t>
            </a:r>
            <a:r>
              <a:rPr lang="en-US" dirty="0">
                <a:latin typeface="Times New Roman" panose="02020603050405020304" pitchFamily="18" charset="0"/>
                <a:cs typeface="Times New Roman" panose="02020603050405020304" pitchFamily="18" charset="0"/>
              </a:rPr>
              <a:t>markers of hypoxia and </a:t>
            </a:r>
            <a:r>
              <a:rPr lang="en-US" dirty="0" err="1">
                <a:latin typeface="Times New Roman" panose="02020603050405020304" pitchFamily="18" charset="0"/>
                <a:cs typeface="Times New Roman" panose="02020603050405020304" pitchFamily="18" charset="0"/>
              </a:rPr>
              <a:t>acidemia</a:t>
            </a:r>
            <a:r>
              <a:rPr lang="en-US" dirty="0">
                <a:latin typeface="Times New Roman" panose="02020603050405020304" pitchFamily="18" charset="0"/>
                <a:cs typeface="Times New Roman" panose="02020603050405020304" pitchFamily="18" charset="0"/>
              </a:rPr>
              <a:t> are more common when the AC is below the 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percentile for gestational age </a:t>
            </a:r>
          </a:p>
        </p:txBody>
      </p:sp>
      <p:sp>
        <p:nvSpPr>
          <p:cNvPr id="4" name="Rectangle 3"/>
          <p:cNvSpPr/>
          <p:nvPr/>
        </p:nvSpPr>
        <p:spPr>
          <a:xfrm>
            <a:off x="3347864" y="3717032"/>
            <a:ext cx="5796136" cy="2812950"/>
          </a:xfrm>
          <a:prstGeom prst="rect">
            <a:avLst/>
          </a:prstGeom>
        </p:spPr>
        <p:txBody>
          <a:bodyPr wrap="square">
            <a:spAutoFit/>
          </a:bodyPr>
          <a:lstStyle/>
          <a:p>
            <a:pPr>
              <a:lnSpc>
                <a:spcPct val="150000"/>
              </a:lnSpc>
            </a:pPr>
            <a:r>
              <a:rPr lang="en-US" sz="2000" dirty="0">
                <a:solidFill>
                  <a:srgbClr val="232323"/>
                </a:solidFill>
                <a:latin typeface="Times New Roman" panose="02020603050405020304" pitchFamily="18" charset="0"/>
                <a:ea typeface="Times New Roman" panose="02020603050405020304" pitchFamily="18" charset="0"/>
              </a:rPr>
              <a:t>Measurement of AC was </a:t>
            </a:r>
            <a:r>
              <a:rPr lang="en-US" sz="2000" b="1" dirty="0">
                <a:solidFill>
                  <a:srgbClr val="00B050"/>
                </a:solidFill>
                <a:latin typeface="Times New Roman" panose="02020603050405020304" pitchFamily="18" charset="0"/>
                <a:ea typeface="Times New Roman" panose="02020603050405020304" pitchFamily="18" charset="0"/>
              </a:rPr>
              <a:t>more predictive of FGR </a:t>
            </a:r>
            <a:r>
              <a:rPr lang="en-US" sz="2000" dirty="0">
                <a:solidFill>
                  <a:srgbClr val="232323"/>
                </a:solidFill>
                <a:latin typeface="Times New Roman" panose="02020603050405020304" pitchFamily="18" charset="0"/>
                <a:ea typeface="Times New Roman" panose="02020603050405020304" pitchFamily="18" charset="0"/>
              </a:rPr>
              <a:t>than measurement of either head circumference (HC) or </a:t>
            </a:r>
            <a:r>
              <a:rPr lang="en-US" sz="2000" dirty="0" err="1">
                <a:solidFill>
                  <a:srgbClr val="232323"/>
                </a:solidFill>
                <a:latin typeface="Times New Roman" panose="02020603050405020304" pitchFamily="18" charset="0"/>
                <a:ea typeface="Times New Roman" panose="02020603050405020304" pitchFamily="18" charset="0"/>
              </a:rPr>
              <a:t>biparietal</a:t>
            </a:r>
            <a:r>
              <a:rPr lang="en-US" sz="2000" dirty="0">
                <a:solidFill>
                  <a:srgbClr val="232323"/>
                </a:solidFill>
                <a:latin typeface="Times New Roman" panose="02020603050405020304" pitchFamily="18" charset="0"/>
                <a:ea typeface="Times New Roman" panose="02020603050405020304" pitchFamily="18" charset="0"/>
              </a:rPr>
              <a:t> diameter (BPD) or the combination of AC with either one of these two variables</a:t>
            </a:r>
            <a:r>
              <a:rPr lang="en-US" sz="2000" dirty="0" smtClean="0">
                <a:solidFill>
                  <a:srgbClr val="232323"/>
                </a:solidFill>
                <a:latin typeface="Times New Roman" panose="02020603050405020304" pitchFamily="18" charset="0"/>
                <a:ea typeface="Times New Roman" panose="02020603050405020304" pitchFamily="18" charset="0"/>
              </a:rPr>
              <a:t>.</a:t>
            </a:r>
          </a:p>
          <a:p>
            <a:pPr marL="342900" indent="-342900">
              <a:lnSpc>
                <a:spcPct val="150000"/>
              </a:lnSpc>
              <a:buFont typeface="Wingdings" panose="05000000000000000000" pitchFamily="2" charset="2"/>
              <a:buChar char="q"/>
            </a:pPr>
            <a:r>
              <a:rPr lang="en-US" sz="2000" u="sng" dirty="0" smtClean="0">
                <a:solidFill>
                  <a:srgbClr val="0070C0"/>
                </a:solidFill>
                <a:latin typeface="Times New Roman" panose="02020603050405020304" pitchFamily="18" charset="0"/>
                <a:ea typeface="Times New Roman" panose="02020603050405020304" pitchFamily="18" charset="0"/>
              </a:rPr>
              <a:t>The </a:t>
            </a:r>
            <a:r>
              <a:rPr lang="en-US" sz="2000" u="sng" dirty="0">
                <a:solidFill>
                  <a:srgbClr val="0070C0"/>
                </a:solidFill>
                <a:latin typeface="Times New Roman" panose="02020603050405020304" pitchFamily="18" charset="0"/>
                <a:ea typeface="Times New Roman" panose="02020603050405020304" pitchFamily="18" charset="0"/>
              </a:rPr>
              <a:t>optimal time to screen for FGR with AC was at approximately 34 weeks of gestation.</a:t>
            </a:r>
            <a:endParaRPr lang="en-US" sz="2000" u="sng" dirty="0">
              <a:solidFill>
                <a:srgbClr val="0070C0"/>
              </a:solidFill>
            </a:endParaRPr>
          </a:p>
        </p:txBody>
      </p:sp>
    </p:spTree>
    <p:extLst>
      <p:ext uri="{BB962C8B-B14F-4D97-AF65-F5344CB8AC3E}">
        <p14:creationId xmlns:p14="http://schemas.microsoft.com/office/powerpoint/2010/main" xmlns="" val="3666156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490066"/>
          </a:xfrm>
        </p:spPr>
        <p:txBody>
          <a:bodyPr>
            <a:normAutofit fontScale="90000"/>
          </a:bodyPr>
          <a:lstStyle/>
          <a:p>
            <a:r>
              <a:rPr lang="en-US" b="1" dirty="0"/>
              <a:t>Biometric ratios</a:t>
            </a:r>
            <a:r>
              <a:rPr lang="en-US" dirty="0"/>
              <a:t> </a:t>
            </a:r>
          </a:p>
        </p:txBody>
      </p:sp>
      <p:sp>
        <p:nvSpPr>
          <p:cNvPr id="3" name="Content Placeholder 2"/>
          <p:cNvSpPr>
            <a:spLocks noGrp="1"/>
          </p:cNvSpPr>
          <p:nvPr>
            <p:ph idx="1"/>
          </p:nvPr>
        </p:nvSpPr>
        <p:spPr>
          <a:xfrm>
            <a:off x="107504" y="965506"/>
            <a:ext cx="9144000" cy="3657600"/>
          </a:xfrm>
        </p:spPr>
        <p:txBody>
          <a:bodyPr>
            <a:normAutofit lnSpcReduction="10000"/>
          </a:bodyPr>
          <a:lstStyle/>
          <a:p>
            <a:pPr>
              <a:lnSpc>
                <a:spcPct val="150000"/>
              </a:lnSpc>
            </a:pPr>
            <a:r>
              <a:rPr lang="en-US" sz="2000" dirty="0">
                <a:latin typeface="Times New Roman" panose="02020603050405020304" pitchFamily="18" charset="0"/>
                <a:cs typeface="Times New Roman" panose="02020603050405020304" pitchFamily="18" charset="0"/>
              </a:rPr>
              <a:t>The HC/AC and femur length (FL)/AC have been used to identify the growth-restricted fetus and are most sensitive in the setting of asymmetric FGR. </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b="1" dirty="0">
                <a:latin typeface="Times New Roman" panose="02020603050405020304" pitchFamily="18" charset="0"/>
                <a:cs typeface="Times New Roman" panose="02020603050405020304" pitchFamily="18" charset="0"/>
              </a:rPr>
              <a:t>HC/AC ratio</a:t>
            </a:r>
            <a:r>
              <a:rPr lang="en-US" sz="2000" dirty="0">
                <a:latin typeface="Times New Roman" panose="02020603050405020304" pitchFamily="18" charset="0"/>
                <a:cs typeface="Times New Roman" panose="02020603050405020304" pitchFamily="18" charset="0"/>
              </a:rPr>
              <a:t> — In asymmetric FGR, the size of the liver tends to be disproportionately small compared with the HC and length of the femur, which are initially spared from the effects of </a:t>
            </a:r>
            <a:r>
              <a:rPr lang="en-US" sz="2000" dirty="0" smtClean="0">
                <a:latin typeface="Times New Roman" panose="02020603050405020304" pitchFamily="18" charset="0"/>
                <a:cs typeface="Times New Roman" panose="02020603050405020304" pitchFamily="18" charset="0"/>
              </a:rPr>
              <a:t>nutritional deficiency.</a:t>
            </a: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232323"/>
                </a:solidFill>
                <a:latin typeface="Times New Roman" panose="02020603050405020304" pitchFamily="18" charset="0"/>
              </a:rPr>
              <a:t>T</a:t>
            </a:r>
            <a:r>
              <a:rPr lang="en-US" sz="2000" dirty="0" smtClean="0">
                <a:solidFill>
                  <a:srgbClr val="232323"/>
                </a:solidFill>
                <a:latin typeface="Times New Roman" panose="02020603050405020304" pitchFamily="18" charset="0"/>
                <a:ea typeface="Times New Roman" panose="02020603050405020304" pitchFamily="18" charset="0"/>
              </a:rPr>
              <a:t>he </a:t>
            </a:r>
            <a:r>
              <a:rPr lang="en-US" sz="2000" dirty="0">
                <a:solidFill>
                  <a:srgbClr val="00B050"/>
                </a:solidFill>
                <a:latin typeface="Times New Roman" panose="02020603050405020304" pitchFamily="18" charset="0"/>
                <a:ea typeface="Times New Roman" panose="02020603050405020304" pitchFamily="18" charset="0"/>
              </a:rPr>
              <a:t>sensitivity</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tx2"/>
                </a:solidFill>
                <a:latin typeface="Times New Roman" panose="02020603050405020304" pitchFamily="18" charset="0"/>
                <a:ea typeface="Times New Roman" panose="02020603050405020304" pitchFamily="18" charset="0"/>
              </a:rPr>
              <a:t>specificity</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accent2"/>
                </a:solidFill>
                <a:latin typeface="Times New Roman" panose="02020603050405020304" pitchFamily="18" charset="0"/>
                <a:ea typeface="Times New Roman" panose="02020603050405020304" pitchFamily="18" charset="0"/>
              </a:rPr>
              <a:t>positive</a:t>
            </a:r>
            <a:r>
              <a:rPr lang="en-US" sz="2000" dirty="0">
                <a:solidFill>
                  <a:srgbClr val="232323"/>
                </a:solidFill>
                <a:latin typeface="Times New Roman" panose="02020603050405020304" pitchFamily="18" charset="0"/>
                <a:ea typeface="Times New Roman" panose="02020603050405020304" pitchFamily="18" charset="0"/>
              </a:rPr>
              <a:t>, and </a:t>
            </a:r>
            <a:r>
              <a:rPr lang="en-US" sz="2000" dirty="0">
                <a:solidFill>
                  <a:srgbClr val="FFC000"/>
                </a:solidFill>
                <a:latin typeface="Times New Roman" panose="02020603050405020304" pitchFamily="18" charset="0"/>
                <a:ea typeface="Times New Roman" panose="02020603050405020304" pitchFamily="18" charset="0"/>
              </a:rPr>
              <a:t>negative</a:t>
            </a:r>
            <a:r>
              <a:rPr lang="en-US" sz="2000" dirty="0">
                <a:solidFill>
                  <a:srgbClr val="232323"/>
                </a:solidFill>
                <a:latin typeface="Times New Roman" panose="02020603050405020304" pitchFamily="18" charset="0"/>
                <a:ea typeface="Times New Roman" panose="02020603050405020304" pitchFamily="18" charset="0"/>
              </a:rPr>
              <a:t> predictive values of an abnormal HC/AC in a population with FGR of mixed etiologies were </a:t>
            </a:r>
            <a:r>
              <a:rPr lang="en-US" sz="2000" dirty="0">
                <a:solidFill>
                  <a:srgbClr val="00B050"/>
                </a:solidFill>
                <a:latin typeface="Times New Roman" panose="02020603050405020304" pitchFamily="18" charset="0"/>
                <a:ea typeface="Times New Roman" panose="02020603050405020304" pitchFamily="18" charset="0"/>
              </a:rPr>
              <a:t>36</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tx2"/>
                </a:solidFill>
                <a:latin typeface="Times New Roman" panose="02020603050405020304" pitchFamily="18" charset="0"/>
                <a:ea typeface="Times New Roman" panose="02020603050405020304" pitchFamily="18" charset="0"/>
              </a:rPr>
              <a:t>90</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accent2"/>
                </a:solidFill>
                <a:latin typeface="Times New Roman" panose="02020603050405020304" pitchFamily="18" charset="0"/>
                <a:ea typeface="Times New Roman" panose="02020603050405020304" pitchFamily="18" charset="0"/>
              </a:rPr>
              <a:t>67</a:t>
            </a:r>
            <a:r>
              <a:rPr lang="en-US" sz="2000" dirty="0">
                <a:solidFill>
                  <a:srgbClr val="232323"/>
                </a:solidFill>
                <a:latin typeface="Times New Roman" panose="02020603050405020304" pitchFamily="18" charset="0"/>
                <a:ea typeface="Times New Roman" panose="02020603050405020304" pitchFamily="18" charset="0"/>
              </a:rPr>
              <a:t>, and </a:t>
            </a:r>
            <a:r>
              <a:rPr lang="en-US" sz="2000" dirty="0">
                <a:solidFill>
                  <a:srgbClr val="FFC000"/>
                </a:solidFill>
                <a:latin typeface="Times New Roman" panose="02020603050405020304" pitchFamily="18" charset="0"/>
                <a:ea typeface="Times New Roman" panose="02020603050405020304" pitchFamily="18" charset="0"/>
              </a:rPr>
              <a:t>72</a:t>
            </a:r>
            <a:r>
              <a:rPr lang="en-US" sz="2000" dirty="0">
                <a:solidFill>
                  <a:srgbClr val="232323"/>
                </a:solidFill>
                <a:latin typeface="Times New Roman" panose="02020603050405020304" pitchFamily="18" charset="0"/>
                <a:ea typeface="Times New Roman" panose="02020603050405020304" pitchFamily="18" charset="0"/>
              </a:rPr>
              <a:t> percent, respectively </a:t>
            </a:r>
            <a:r>
              <a:rPr lang="en-US" sz="2000" dirty="0" smtClean="0">
                <a:solidFill>
                  <a:srgbClr val="232323"/>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3491880" y="4869160"/>
            <a:ext cx="5544616" cy="1427955"/>
          </a:xfrm>
          <a:prstGeom prst="rect">
            <a:avLst/>
          </a:prstGeom>
        </p:spPr>
        <p:txBody>
          <a:bodyPr wrap="square">
            <a:spAutoFit/>
          </a:bodyPr>
          <a:lstStyle/>
          <a:p>
            <a:pPr>
              <a:lnSpc>
                <a:spcPct val="150000"/>
              </a:lnSpc>
            </a:pPr>
            <a:r>
              <a:rPr lang="en-US" sz="2000" dirty="0">
                <a:solidFill>
                  <a:srgbClr val="00B050"/>
                </a:solidFill>
                <a:latin typeface="Times New Roman" panose="02020603050405020304" pitchFamily="18" charset="0"/>
                <a:ea typeface="Times New Roman" panose="02020603050405020304" pitchFamily="18" charset="0"/>
              </a:rPr>
              <a:t>Macrocephaly </a:t>
            </a:r>
            <a:r>
              <a:rPr lang="en-US" sz="2000" dirty="0" smtClean="0">
                <a:solidFill>
                  <a:srgbClr val="00B050"/>
                </a:solidFill>
                <a:latin typeface="Times New Roman" panose="02020603050405020304" pitchFamily="18" charset="0"/>
                <a:ea typeface="Times New Roman" panose="02020603050405020304" pitchFamily="18" charset="0"/>
              </a:rPr>
              <a:t>or </a:t>
            </a:r>
            <a:r>
              <a:rPr lang="en-US" sz="2000" dirty="0">
                <a:solidFill>
                  <a:srgbClr val="00B050"/>
                </a:solidFill>
                <a:latin typeface="Times New Roman" panose="02020603050405020304" pitchFamily="18" charset="0"/>
                <a:ea typeface="Times New Roman" panose="02020603050405020304" pitchFamily="18" charset="0"/>
              </a:rPr>
              <a:t>increased intracranial pressure could also be associated with an increased HC/AC ratio and should be excluded. </a:t>
            </a:r>
            <a:endParaRPr lang="en-US" sz="2000" dirty="0">
              <a:solidFill>
                <a:srgbClr val="00B050"/>
              </a:solidFill>
            </a:endParaRPr>
          </a:p>
        </p:txBody>
      </p:sp>
    </p:spTree>
    <p:extLst>
      <p:ext uri="{BB962C8B-B14F-4D97-AF65-F5344CB8AC3E}">
        <p14:creationId xmlns:p14="http://schemas.microsoft.com/office/powerpoint/2010/main" xmlns="" val="4128969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332656"/>
            <a:ext cx="6705600" cy="4997151"/>
          </a:xfrm>
        </p:spPr>
        <p:txBody>
          <a:bodyPr>
            <a:normAutofit fontScale="55000" lnSpcReduction="20000"/>
          </a:bodyPr>
          <a:lstStyle/>
          <a:p>
            <a:pPr>
              <a:lnSpc>
                <a:spcPct val="170000"/>
              </a:lnSpc>
            </a:pPr>
            <a:r>
              <a:rPr lang="en-US" b="1" dirty="0">
                <a:latin typeface="Times New Roman" panose="02020603050405020304" pitchFamily="18" charset="0"/>
                <a:cs typeface="Times New Roman" panose="02020603050405020304" pitchFamily="18" charset="0"/>
              </a:rPr>
              <a:t>FL/AC ratio</a:t>
            </a:r>
            <a:r>
              <a:rPr lang="en-US" dirty="0">
                <a:latin typeface="Times New Roman" panose="02020603050405020304" pitchFamily="18" charset="0"/>
                <a:cs typeface="Times New Roman" panose="02020603050405020304" pitchFamily="18" charset="0"/>
              </a:rPr>
              <a:t> — The FL/AC ratio uses biometric parameters that relate to both weight and length in the prediction of FGR and is independent of gestational age in normally grown fetuses in the last half of pregnancy</a:t>
            </a:r>
            <a:r>
              <a:rPr lang="en-US" dirty="0" smtClean="0">
                <a:latin typeface="Times New Roman" panose="02020603050405020304" pitchFamily="18" charset="0"/>
                <a:cs typeface="Times New Roman" panose="02020603050405020304" pitchFamily="18" charset="0"/>
              </a:rPr>
              <a:t>.</a:t>
            </a:r>
          </a:p>
          <a:p>
            <a:pPr>
              <a:lnSpc>
                <a:spcPct val="170000"/>
              </a:lnSpc>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 FL/AC ratio &gt;23.5 percent </a:t>
            </a:r>
            <a:r>
              <a:rPr lang="en-US" dirty="0">
                <a:latin typeface="Times New Roman" panose="02020603050405020304" pitchFamily="18" charset="0"/>
                <a:cs typeface="Times New Roman" panose="02020603050405020304" pitchFamily="18" charset="0"/>
              </a:rPr>
              <a:t>has been reported to have </a:t>
            </a:r>
            <a:r>
              <a:rPr lang="en-US" dirty="0">
                <a:solidFill>
                  <a:srgbClr val="00B050"/>
                </a:solidFill>
                <a:latin typeface="Times New Roman" panose="02020603050405020304" pitchFamily="18" charset="0"/>
                <a:cs typeface="Times New Roman" panose="02020603050405020304" pitchFamily="18" charset="0"/>
              </a:rPr>
              <a:t>sensitivity of 56 to 64 percent </a:t>
            </a:r>
            <a:r>
              <a:rPr lang="en-US" dirty="0">
                <a:latin typeface="Times New Roman" panose="02020603050405020304" pitchFamily="18" charset="0"/>
                <a:cs typeface="Times New Roman" panose="02020603050405020304" pitchFamily="18" charset="0"/>
              </a:rPr>
              <a:t>and </a:t>
            </a:r>
            <a:r>
              <a:rPr lang="en-US" dirty="0">
                <a:solidFill>
                  <a:schemeClr val="tx2"/>
                </a:solidFill>
                <a:latin typeface="Times New Roman" panose="02020603050405020304" pitchFamily="18" charset="0"/>
                <a:cs typeface="Times New Roman" panose="02020603050405020304" pitchFamily="18" charset="0"/>
              </a:rPr>
              <a:t>specificity of 74 to 90 percent</a:t>
            </a:r>
            <a:r>
              <a:rPr lang="en-US" dirty="0">
                <a:latin typeface="Times New Roman" panose="02020603050405020304" pitchFamily="18" charset="0"/>
                <a:cs typeface="Times New Roman" panose="02020603050405020304" pitchFamily="18" charset="0"/>
              </a:rPr>
              <a:t> for identification of asymmetric FGR </a:t>
            </a: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but does not detect symmetric FGR</a:t>
            </a:r>
            <a:r>
              <a:rPr lang="en-US" dirty="0" smtClean="0">
                <a:latin typeface="Times New Roman" panose="02020603050405020304" pitchFamily="18" charset="0"/>
                <a:cs typeface="Times New Roman" panose="02020603050405020304" pitchFamily="18" charset="0"/>
              </a:rPr>
              <a:t>.</a:t>
            </a:r>
          </a:p>
          <a:p>
            <a:pPr>
              <a:lnSpc>
                <a:spcPct val="170000"/>
              </a:lnSpc>
            </a:pPr>
            <a:r>
              <a:rPr lang="en-US" dirty="0">
                <a:latin typeface="Times New Roman" panose="02020603050405020304" pitchFamily="18" charset="0"/>
                <a:cs typeface="Times New Roman" panose="02020603050405020304" pitchFamily="18" charset="0"/>
              </a:rPr>
              <a:t> </a:t>
            </a:r>
            <a:r>
              <a:rPr lang="en-US" dirty="0">
                <a:solidFill>
                  <a:srgbClr val="232323"/>
                </a:solidFill>
                <a:latin typeface="Times New Roman" panose="02020603050405020304" pitchFamily="18" charset="0"/>
              </a:rPr>
              <a:t>T</a:t>
            </a:r>
            <a:r>
              <a:rPr lang="en-US" dirty="0">
                <a:solidFill>
                  <a:srgbClr val="232323"/>
                </a:solidFill>
                <a:latin typeface="Times New Roman" panose="02020603050405020304" pitchFamily="18" charset="0"/>
                <a:ea typeface="Times New Roman" panose="02020603050405020304" pitchFamily="18" charset="0"/>
              </a:rPr>
              <a:t>he </a:t>
            </a:r>
            <a:r>
              <a:rPr lang="en-US" dirty="0">
                <a:solidFill>
                  <a:srgbClr val="00B050"/>
                </a:solidFill>
                <a:latin typeface="Times New Roman" panose="02020603050405020304" pitchFamily="18" charset="0"/>
                <a:ea typeface="Times New Roman" panose="02020603050405020304" pitchFamily="18" charset="0"/>
              </a:rPr>
              <a:t>sensitivity</a:t>
            </a:r>
            <a:r>
              <a:rPr lang="en-US" dirty="0">
                <a:solidFill>
                  <a:srgbClr val="232323"/>
                </a:solidFill>
                <a:latin typeface="Times New Roman" panose="02020603050405020304" pitchFamily="18" charset="0"/>
                <a:ea typeface="Times New Roman" panose="02020603050405020304" pitchFamily="18" charset="0"/>
              </a:rPr>
              <a:t>, </a:t>
            </a:r>
            <a:r>
              <a:rPr lang="en-US" dirty="0">
                <a:solidFill>
                  <a:schemeClr val="tx2"/>
                </a:solidFill>
                <a:latin typeface="Times New Roman" panose="02020603050405020304" pitchFamily="18" charset="0"/>
                <a:ea typeface="Times New Roman" panose="02020603050405020304" pitchFamily="18" charset="0"/>
              </a:rPr>
              <a:t>specificity</a:t>
            </a:r>
            <a:r>
              <a:rPr lang="en-US" dirty="0">
                <a:solidFill>
                  <a:srgbClr val="232323"/>
                </a:solidFill>
                <a:latin typeface="Times New Roman" panose="02020603050405020304" pitchFamily="18" charset="0"/>
                <a:ea typeface="Times New Roman" panose="02020603050405020304" pitchFamily="18" charset="0"/>
              </a:rPr>
              <a:t>, </a:t>
            </a:r>
            <a:r>
              <a:rPr lang="en-US" dirty="0">
                <a:solidFill>
                  <a:schemeClr val="accent2"/>
                </a:solidFill>
                <a:latin typeface="Times New Roman" panose="02020603050405020304" pitchFamily="18" charset="0"/>
                <a:ea typeface="Times New Roman" panose="02020603050405020304" pitchFamily="18" charset="0"/>
              </a:rPr>
              <a:t>positive</a:t>
            </a:r>
            <a:r>
              <a:rPr lang="en-US" dirty="0">
                <a:solidFill>
                  <a:srgbClr val="232323"/>
                </a:solidFill>
                <a:latin typeface="Times New Roman" panose="02020603050405020304" pitchFamily="18" charset="0"/>
                <a:ea typeface="Times New Roman" panose="02020603050405020304" pitchFamily="18" charset="0"/>
              </a:rPr>
              <a:t>, and </a:t>
            </a:r>
            <a:r>
              <a:rPr lang="en-US" dirty="0">
                <a:solidFill>
                  <a:srgbClr val="FFC000"/>
                </a:solidFill>
                <a:latin typeface="Times New Roman" panose="02020603050405020304" pitchFamily="18" charset="0"/>
                <a:ea typeface="Times New Roman" panose="02020603050405020304" pitchFamily="18" charset="0"/>
              </a:rPr>
              <a:t>negative</a:t>
            </a:r>
            <a:r>
              <a:rPr lang="en-US" dirty="0">
                <a:solidFill>
                  <a:srgbClr val="232323"/>
                </a:solidFill>
                <a:latin typeface="Times New Roman" panose="02020603050405020304" pitchFamily="18" charset="0"/>
                <a:ea typeface="Times New Roman" panose="02020603050405020304" pitchFamily="18" charset="0"/>
              </a:rPr>
              <a:t> predictive </a:t>
            </a:r>
            <a:r>
              <a:rPr lang="en-US" dirty="0" smtClean="0">
                <a:latin typeface="Times New Roman" panose="02020603050405020304" pitchFamily="18" charset="0"/>
                <a:cs typeface="Times New Roman" panose="02020603050405020304" pitchFamily="18" charset="0"/>
              </a:rPr>
              <a:t>values </a:t>
            </a:r>
            <a:r>
              <a:rPr lang="en-US" dirty="0">
                <a:latin typeface="Times New Roman" panose="02020603050405020304" pitchFamily="18" charset="0"/>
                <a:cs typeface="Times New Roman" panose="02020603050405020304" pitchFamily="18" charset="0"/>
              </a:rPr>
              <a:t>of </a:t>
            </a:r>
            <a:r>
              <a:rPr lang="en-US" dirty="0">
                <a:solidFill>
                  <a:srgbClr val="FF0000"/>
                </a:solidFill>
                <a:latin typeface="Times New Roman" panose="02020603050405020304" pitchFamily="18" charset="0"/>
                <a:cs typeface="Times New Roman" panose="02020603050405020304" pitchFamily="18" charset="0"/>
              </a:rPr>
              <a:t>the 90</a:t>
            </a:r>
            <a:r>
              <a:rPr lang="en-US" baseline="30000" dirty="0">
                <a:solidFill>
                  <a:srgbClr val="FF0000"/>
                </a:solidFill>
                <a:latin typeface="Times New Roman" panose="02020603050405020304" pitchFamily="18" charset="0"/>
                <a:cs typeface="Times New Roman" panose="02020603050405020304" pitchFamily="18" charset="0"/>
              </a:rPr>
              <a:t>th</a:t>
            </a:r>
            <a:r>
              <a:rPr lang="en-US" dirty="0">
                <a:solidFill>
                  <a:srgbClr val="FF0000"/>
                </a:solidFill>
                <a:latin typeface="Times New Roman" panose="02020603050405020304" pitchFamily="18" charset="0"/>
                <a:cs typeface="Times New Roman" panose="02020603050405020304" pitchFamily="18" charset="0"/>
              </a:rPr>
              <a:t> percentile of FL/AC ratio </a:t>
            </a:r>
            <a:r>
              <a:rPr lang="en-US" dirty="0">
                <a:latin typeface="Times New Roman" panose="02020603050405020304" pitchFamily="18" charset="0"/>
                <a:cs typeface="Times New Roman" panose="02020603050405020304" pitchFamily="18" charset="0"/>
              </a:rPr>
              <a:t>in a mixed population of FGR fetuses were </a:t>
            </a:r>
            <a:r>
              <a:rPr lang="en-US" dirty="0">
                <a:solidFill>
                  <a:srgbClr val="00B050"/>
                </a:solidFill>
                <a:latin typeface="Times New Roman" panose="02020603050405020304" pitchFamily="18" charset="0"/>
                <a:cs typeface="Times New Roman" panose="02020603050405020304" pitchFamily="18" charset="0"/>
              </a:rPr>
              <a:t>30</a:t>
            </a:r>
            <a:r>
              <a:rPr lang="en-US" dirty="0">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91</a:t>
            </a:r>
            <a:r>
              <a:rPr lang="en-US" dirty="0">
                <a:latin typeface="Times New Roman" panose="02020603050405020304" pitchFamily="18" charset="0"/>
                <a:cs typeface="Times New Roman" panose="02020603050405020304" pitchFamily="18" charset="0"/>
              </a:rPr>
              <a:t>, </a:t>
            </a:r>
            <a:r>
              <a:rPr lang="en-US" dirty="0">
                <a:solidFill>
                  <a:schemeClr val="accent2"/>
                </a:solidFill>
                <a:latin typeface="Times New Roman" panose="02020603050405020304" pitchFamily="18" charset="0"/>
                <a:cs typeface="Times New Roman" panose="02020603050405020304" pitchFamily="18" charset="0"/>
              </a:rPr>
              <a:t>14</a:t>
            </a:r>
            <a:r>
              <a:rPr lang="en-US" dirty="0">
                <a:latin typeface="Times New Roman" panose="02020603050405020304" pitchFamily="18" charset="0"/>
                <a:cs typeface="Times New Roman" panose="02020603050405020304" pitchFamily="18" charset="0"/>
              </a:rPr>
              <a:t>, and </a:t>
            </a:r>
            <a:r>
              <a:rPr lang="en-US" dirty="0">
                <a:solidFill>
                  <a:srgbClr val="FFC000"/>
                </a:solidFill>
                <a:latin typeface="Times New Roman" panose="02020603050405020304" pitchFamily="18" charset="0"/>
                <a:cs typeface="Times New Roman" panose="02020603050405020304" pitchFamily="18" charset="0"/>
              </a:rPr>
              <a:t>96</a:t>
            </a:r>
            <a:r>
              <a:rPr lang="en-US" dirty="0">
                <a:latin typeface="Times New Roman" panose="02020603050405020304" pitchFamily="18" charset="0"/>
                <a:cs typeface="Times New Roman" panose="02020603050405020304" pitchFamily="18" charset="0"/>
              </a:rPr>
              <a:t> percent, </a:t>
            </a:r>
            <a:r>
              <a:rPr lang="en-US" dirty="0" smtClean="0">
                <a:latin typeface="Times New Roman" panose="02020603050405020304" pitchFamily="18" charset="0"/>
                <a:cs typeface="Times New Roman" panose="02020603050405020304" pitchFamily="18" charset="0"/>
              </a:rPr>
              <a:t>respectively.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53087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507288" cy="4176464"/>
          </a:xfrm>
        </p:spPr>
        <p:txBody>
          <a:bodyPr>
            <a:normAutofit fontScale="62500" lnSpcReduction="20000"/>
          </a:bodyPr>
          <a:lstStyle/>
          <a:p>
            <a:pPr>
              <a:lnSpc>
                <a:spcPct val="160000"/>
              </a:lnSpc>
            </a:pPr>
            <a:r>
              <a:rPr lang="en-US" b="1" dirty="0">
                <a:latin typeface="Times New Roman" panose="02020603050405020304" pitchFamily="18" charset="0"/>
                <a:cs typeface="Times New Roman" panose="02020603050405020304" pitchFamily="18" charset="0"/>
              </a:rPr>
              <a:t>Amniotic fluid volume</a:t>
            </a:r>
            <a:r>
              <a:rPr lang="en-US" dirty="0">
                <a:latin typeface="Times New Roman" panose="02020603050405020304" pitchFamily="18" charset="0"/>
                <a:cs typeface="Times New Roman" panose="02020603050405020304" pitchFamily="18" charset="0"/>
              </a:rPr>
              <a:t> — Oligohydramnios is one of the sequelae of FGR. The proposed mechanism is </a:t>
            </a:r>
            <a:r>
              <a:rPr lang="en-US" dirty="0">
                <a:solidFill>
                  <a:srgbClr val="FF0000"/>
                </a:solidFill>
                <a:latin typeface="Times New Roman" panose="02020603050405020304" pitchFamily="18" charset="0"/>
                <a:cs typeface="Times New Roman" panose="02020603050405020304" pitchFamily="18" charset="0"/>
              </a:rPr>
              <a:t>diminished fetal urine production due to hypoxia-induced redistribution of blood flow to vital organs </a:t>
            </a:r>
            <a:r>
              <a:rPr lang="en-US" dirty="0">
                <a:latin typeface="Times New Roman" panose="02020603050405020304" pitchFamily="18" charset="0"/>
                <a:cs typeface="Times New Roman" panose="02020603050405020304" pitchFamily="18" charset="0"/>
              </a:rPr>
              <a:t>at the expense of less vital organs, such as the </a:t>
            </a:r>
            <a:r>
              <a:rPr lang="en-US" dirty="0" smtClean="0">
                <a:latin typeface="Times New Roman" panose="02020603050405020304" pitchFamily="18" charset="0"/>
                <a:cs typeface="Times New Roman" panose="02020603050405020304" pitchFamily="18" charset="0"/>
              </a:rPr>
              <a:t>kidney.</a:t>
            </a:r>
          </a:p>
          <a:p>
            <a:pPr>
              <a:lnSpc>
                <a:spcPct val="160000"/>
              </a:lnSpc>
            </a:pPr>
            <a:r>
              <a:rPr lang="en-US" dirty="0">
                <a:latin typeface="Times New Roman" panose="02020603050405020304" pitchFamily="18" charset="0"/>
                <a:cs typeface="Times New Roman" panose="02020603050405020304" pitchFamily="18" charset="0"/>
              </a:rPr>
              <a:t>Oligohydramnios combined with EFW &lt;3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percentile is predictive of adverse </a:t>
            </a:r>
            <a:r>
              <a:rPr lang="en-US" dirty="0" smtClean="0">
                <a:latin typeface="Times New Roman" panose="02020603050405020304" pitchFamily="18" charset="0"/>
                <a:cs typeface="Times New Roman" panose="02020603050405020304" pitchFamily="18" charset="0"/>
              </a:rPr>
              <a:t>outcome. </a:t>
            </a:r>
          </a:p>
          <a:p>
            <a:pPr>
              <a:lnSpc>
                <a:spcPct val="160000"/>
              </a:lnSpc>
            </a:pP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oligohydramnios is present in the absence of ruptured membranes, congenital genitourinary anomalies, or prolonged pregnancy, FGR is the most likely etiology.</a:t>
            </a:r>
          </a:p>
          <a:p>
            <a:endParaRPr lang="en-US" dirty="0"/>
          </a:p>
        </p:txBody>
      </p:sp>
      <p:sp>
        <p:nvSpPr>
          <p:cNvPr id="4" name="Rectangle 3"/>
          <p:cNvSpPr/>
          <p:nvPr/>
        </p:nvSpPr>
        <p:spPr>
          <a:xfrm>
            <a:off x="3419872" y="4149080"/>
            <a:ext cx="5616624" cy="2351285"/>
          </a:xfrm>
          <a:prstGeom prst="rect">
            <a:avLst/>
          </a:prstGeom>
        </p:spPr>
        <p:txBody>
          <a:bodyPr wrap="square">
            <a:spAutoFit/>
          </a:bodyPr>
          <a:lstStyle/>
          <a:p>
            <a:pPr>
              <a:lnSpc>
                <a:spcPct val="150000"/>
              </a:lnSpc>
            </a:pPr>
            <a:r>
              <a:rPr lang="en-US" sz="2000" dirty="0">
                <a:solidFill>
                  <a:srgbClr val="232323"/>
                </a:solidFill>
                <a:latin typeface="Times New Roman" panose="02020603050405020304" pitchFamily="18" charset="0"/>
                <a:ea typeface="Times New Roman" panose="02020603050405020304" pitchFamily="18" charset="0"/>
              </a:rPr>
              <a:t>Using the oligohydramnios definition </a:t>
            </a:r>
            <a:r>
              <a:rPr lang="en-US" sz="2000" dirty="0">
                <a:solidFill>
                  <a:srgbClr val="FF0000"/>
                </a:solidFill>
                <a:latin typeface="Times New Roman" panose="02020603050405020304" pitchFamily="18" charset="0"/>
                <a:ea typeface="Times New Roman" panose="02020603050405020304" pitchFamily="18" charset="0"/>
              </a:rPr>
              <a:t>of largest vertical fluid pocket less than 1 cm</a:t>
            </a:r>
            <a:r>
              <a:rPr lang="en-US" sz="2000" dirty="0">
                <a:solidFill>
                  <a:srgbClr val="232323"/>
                </a:solidFill>
                <a:latin typeface="Times New Roman" panose="02020603050405020304" pitchFamily="18" charset="0"/>
                <a:ea typeface="Times New Roman" panose="02020603050405020304" pitchFamily="18" charset="0"/>
              </a:rPr>
              <a:t>, Manning reported </a:t>
            </a:r>
            <a:r>
              <a:rPr lang="en-US" sz="2000" dirty="0">
                <a:solidFill>
                  <a:srgbClr val="00B050"/>
                </a:solidFill>
                <a:latin typeface="Times New Roman" panose="02020603050405020304" pitchFamily="18" charset="0"/>
                <a:ea typeface="Times New Roman" panose="02020603050405020304" pitchFamily="18" charset="0"/>
              </a:rPr>
              <a:t>sensitivity</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tx2"/>
                </a:solidFill>
                <a:latin typeface="Times New Roman" panose="02020603050405020304" pitchFamily="18" charset="0"/>
                <a:ea typeface="Times New Roman" panose="02020603050405020304" pitchFamily="18" charset="0"/>
              </a:rPr>
              <a:t>specificity</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accent2"/>
                </a:solidFill>
                <a:latin typeface="Times New Roman" panose="02020603050405020304" pitchFamily="18" charset="0"/>
                <a:ea typeface="Times New Roman" panose="02020603050405020304" pitchFamily="18" charset="0"/>
              </a:rPr>
              <a:t>positive</a:t>
            </a:r>
            <a:r>
              <a:rPr lang="en-US" sz="2000" dirty="0">
                <a:solidFill>
                  <a:srgbClr val="232323"/>
                </a:solidFill>
                <a:latin typeface="Times New Roman" panose="02020603050405020304" pitchFamily="18" charset="0"/>
                <a:ea typeface="Times New Roman" panose="02020603050405020304" pitchFamily="18" charset="0"/>
              </a:rPr>
              <a:t>, and </a:t>
            </a:r>
            <a:r>
              <a:rPr lang="en-US" sz="2000" dirty="0">
                <a:solidFill>
                  <a:srgbClr val="FFC000"/>
                </a:solidFill>
                <a:latin typeface="Times New Roman" panose="02020603050405020304" pitchFamily="18" charset="0"/>
                <a:ea typeface="Times New Roman" panose="02020603050405020304" pitchFamily="18" charset="0"/>
              </a:rPr>
              <a:t>negative</a:t>
            </a:r>
            <a:r>
              <a:rPr lang="en-US" sz="2000" dirty="0">
                <a:solidFill>
                  <a:srgbClr val="232323"/>
                </a:solidFill>
                <a:latin typeface="Times New Roman" panose="02020603050405020304" pitchFamily="18" charset="0"/>
                <a:ea typeface="Times New Roman" panose="02020603050405020304" pitchFamily="18" charset="0"/>
              </a:rPr>
              <a:t> predictive </a:t>
            </a:r>
            <a:r>
              <a:rPr lang="en-US" sz="2000" dirty="0" smtClean="0">
                <a:solidFill>
                  <a:srgbClr val="232323"/>
                </a:solidFill>
                <a:latin typeface="Times New Roman" panose="02020603050405020304" pitchFamily="18" charset="0"/>
                <a:ea typeface="Times New Roman" panose="02020603050405020304" pitchFamily="18" charset="0"/>
              </a:rPr>
              <a:t>values </a:t>
            </a:r>
            <a:r>
              <a:rPr lang="en-US" sz="2000" dirty="0">
                <a:solidFill>
                  <a:srgbClr val="232323"/>
                </a:solidFill>
                <a:latin typeface="Times New Roman" panose="02020603050405020304" pitchFamily="18" charset="0"/>
                <a:ea typeface="Times New Roman" panose="02020603050405020304" pitchFamily="18" charset="0"/>
              </a:rPr>
              <a:t>for prediction of FGR of </a:t>
            </a:r>
            <a:r>
              <a:rPr lang="en-US" sz="2000" dirty="0">
                <a:solidFill>
                  <a:schemeClr val="accent3"/>
                </a:solidFill>
                <a:latin typeface="Times New Roman" panose="02020603050405020304" pitchFamily="18" charset="0"/>
                <a:ea typeface="Times New Roman" panose="02020603050405020304" pitchFamily="18" charset="0"/>
              </a:rPr>
              <a:t>84</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accent1"/>
                </a:solidFill>
                <a:latin typeface="Times New Roman" panose="02020603050405020304" pitchFamily="18" charset="0"/>
                <a:ea typeface="Times New Roman" panose="02020603050405020304" pitchFamily="18" charset="0"/>
              </a:rPr>
              <a:t>97</a:t>
            </a:r>
            <a:r>
              <a:rPr lang="en-US" sz="2000" dirty="0">
                <a:solidFill>
                  <a:srgbClr val="232323"/>
                </a:solidFill>
                <a:latin typeface="Times New Roman" panose="02020603050405020304" pitchFamily="18" charset="0"/>
                <a:ea typeface="Times New Roman" panose="02020603050405020304" pitchFamily="18" charset="0"/>
              </a:rPr>
              <a:t>, </a:t>
            </a:r>
            <a:r>
              <a:rPr lang="en-US" sz="2000" dirty="0">
                <a:solidFill>
                  <a:schemeClr val="accent2"/>
                </a:solidFill>
                <a:latin typeface="Times New Roman" panose="02020603050405020304" pitchFamily="18" charset="0"/>
                <a:ea typeface="Times New Roman" panose="02020603050405020304" pitchFamily="18" charset="0"/>
              </a:rPr>
              <a:t>90</a:t>
            </a:r>
            <a:r>
              <a:rPr lang="en-US" sz="2000" dirty="0">
                <a:solidFill>
                  <a:srgbClr val="232323"/>
                </a:solidFill>
                <a:latin typeface="Times New Roman" panose="02020603050405020304" pitchFamily="18" charset="0"/>
                <a:ea typeface="Times New Roman" panose="02020603050405020304" pitchFamily="18" charset="0"/>
              </a:rPr>
              <a:t>, and </a:t>
            </a:r>
            <a:r>
              <a:rPr lang="en-US" sz="2000" dirty="0">
                <a:solidFill>
                  <a:srgbClr val="FFC000"/>
                </a:solidFill>
                <a:latin typeface="Times New Roman" panose="02020603050405020304" pitchFamily="18" charset="0"/>
                <a:ea typeface="Times New Roman" panose="02020603050405020304" pitchFamily="18" charset="0"/>
              </a:rPr>
              <a:t>95</a:t>
            </a:r>
            <a:r>
              <a:rPr lang="en-US" sz="2000" dirty="0">
                <a:solidFill>
                  <a:srgbClr val="232323"/>
                </a:solidFill>
                <a:latin typeface="Times New Roman" panose="02020603050405020304" pitchFamily="18" charset="0"/>
                <a:ea typeface="Times New Roman" panose="02020603050405020304" pitchFamily="18" charset="0"/>
              </a:rPr>
              <a:t> percent, respectively </a:t>
            </a:r>
            <a:endParaRPr lang="en-US" sz="2000" dirty="0"/>
          </a:p>
        </p:txBody>
      </p:sp>
    </p:spTree>
    <p:extLst>
      <p:ext uri="{BB962C8B-B14F-4D97-AF65-F5344CB8AC3E}">
        <p14:creationId xmlns:p14="http://schemas.microsoft.com/office/powerpoint/2010/main" xmlns="" val="7615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5"/>
            <a:ext cx="8686800" cy="4248472"/>
          </a:xfrm>
        </p:spPr>
        <p:txBody>
          <a:bodyPr>
            <a:normAutofit fontScale="55000" lnSpcReduction="20000"/>
          </a:bodyPr>
          <a:lstStyle/>
          <a:p>
            <a:pPr>
              <a:lnSpc>
                <a:spcPct val="170000"/>
              </a:lnSpc>
            </a:pPr>
            <a:r>
              <a:rPr lang="en-US" b="1" dirty="0">
                <a:latin typeface="Times New Roman" panose="02020603050405020304" pitchFamily="18" charset="0"/>
                <a:cs typeface="Times New Roman" panose="02020603050405020304" pitchFamily="18" charset="0"/>
              </a:rPr>
              <a:t>Doppler velocimetry</a:t>
            </a:r>
            <a:r>
              <a:rPr lang="en-US" dirty="0">
                <a:latin typeface="Times New Roman" panose="02020603050405020304" pitchFamily="18" charset="0"/>
                <a:cs typeface="Times New Roman" panose="02020603050405020304" pitchFamily="18" charset="0"/>
              </a:rPr>
              <a:t> — FGR may be associated with abnormal Doppler wave forms in </a:t>
            </a:r>
            <a:r>
              <a:rPr lang="en-US" dirty="0">
                <a:solidFill>
                  <a:schemeClr val="tx2"/>
                </a:solidFill>
                <a:latin typeface="Times New Roman" panose="02020603050405020304" pitchFamily="18" charset="0"/>
                <a:cs typeface="Times New Roman" panose="02020603050405020304" pitchFamily="18" charset="0"/>
              </a:rPr>
              <a:t>maternal vessels</a:t>
            </a:r>
            <a:r>
              <a:rPr lang="en-US" dirty="0">
                <a:latin typeface="Times New Roman" panose="02020603050405020304" pitchFamily="18" charset="0"/>
                <a:cs typeface="Times New Roman" panose="02020603050405020304" pitchFamily="18" charset="0"/>
              </a:rPr>
              <a:t> (uterine arteries) and </a:t>
            </a:r>
            <a:r>
              <a:rPr lang="en-US" dirty="0">
                <a:solidFill>
                  <a:srgbClr val="FFC000"/>
                </a:solidFill>
                <a:latin typeface="Times New Roman" panose="02020603050405020304" pitchFamily="18" charset="0"/>
                <a:cs typeface="Times New Roman" panose="02020603050405020304" pitchFamily="18" charset="0"/>
              </a:rPr>
              <a:t>fetal vessels </a:t>
            </a:r>
            <a:r>
              <a:rPr lang="en-US" dirty="0">
                <a:latin typeface="Times New Roman" panose="02020603050405020304" pitchFamily="18" charset="0"/>
                <a:cs typeface="Times New Roman" panose="02020603050405020304" pitchFamily="18" charset="0"/>
              </a:rPr>
              <a:t>(umbilical arteries, middle cerebral arteries, ductus </a:t>
            </a:r>
            <a:r>
              <a:rPr lang="en-US" dirty="0" smtClean="0">
                <a:latin typeface="Times New Roman" panose="02020603050405020304" pitchFamily="18" charset="0"/>
                <a:cs typeface="Times New Roman" panose="02020603050405020304" pitchFamily="18" charset="0"/>
              </a:rPr>
              <a:t>venous) </a:t>
            </a:r>
            <a:r>
              <a:rPr lang="en-US" dirty="0">
                <a:latin typeface="Times New Roman" panose="02020603050405020304" pitchFamily="18" charset="0"/>
                <a:cs typeface="Times New Roman" panose="02020603050405020304" pitchFamily="18" charset="0"/>
              </a:rPr>
              <a:t>when the etiology is placental dysfunction related to progressive obliteration of the villus vasculature</a:t>
            </a:r>
            <a:r>
              <a:rPr lang="en-US" dirty="0" smtClean="0">
                <a:latin typeface="Times New Roman" panose="02020603050405020304" pitchFamily="18" charset="0"/>
                <a:cs typeface="Times New Roman" panose="02020603050405020304" pitchFamily="18" charset="0"/>
              </a:rPr>
              <a:t>.</a:t>
            </a:r>
          </a:p>
          <a:p>
            <a:pPr>
              <a:lnSpc>
                <a:spcPct val="170000"/>
              </a:lnSpc>
            </a:pPr>
            <a:r>
              <a:rPr lang="en-US" dirty="0">
                <a:latin typeface="Times New Roman" panose="02020603050405020304" pitchFamily="18" charset="0"/>
                <a:cs typeface="Times New Roman" panose="02020603050405020304" pitchFamily="18" charset="0"/>
              </a:rPr>
              <a:t>●</a:t>
            </a:r>
            <a:r>
              <a:rPr lang="en-US" b="1" i="1" u="sng" dirty="0">
                <a:solidFill>
                  <a:srgbClr val="C00000"/>
                </a:solidFill>
                <a:latin typeface="Times New Roman" panose="02020603050405020304" pitchFamily="18" charset="0"/>
                <a:cs typeface="Times New Roman" panose="02020603050405020304" pitchFamily="18" charset="0"/>
              </a:rPr>
              <a:t>Umbilical artery – </a:t>
            </a:r>
            <a:r>
              <a:rPr lang="en-US" dirty="0">
                <a:latin typeface="Times New Roman" panose="02020603050405020304" pitchFamily="18" charset="0"/>
                <a:cs typeface="Times New Roman" panose="02020603050405020304" pitchFamily="18" charset="0"/>
              </a:rPr>
              <a:t>When </a:t>
            </a:r>
            <a:r>
              <a:rPr lang="en-US" dirty="0">
                <a:solidFill>
                  <a:srgbClr val="00B050"/>
                </a:solidFill>
                <a:latin typeface="Times New Roman" panose="02020603050405020304" pitchFamily="18" charset="0"/>
                <a:cs typeface="Times New Roman" panose="02020603050405020304" pitchFamily="18" charset="0"/>
              </a:rPr>
              <a:t>30 percent </a:t>
            </a:r>
            <a:r>
              <a:rPr lang="en-US" dirty="0">
                <a:latin typeface="Times New Roman" panose="02020603050405020304" pitchFamily="18" charset="0"/>
                <a:cs typeface="Times New Roman" panose="02020603050405020304" pitchFamily="18" charset="0"/>
              </a:rPr>
              <a:t>of the villous vasculature ceases to function, an </a:t>
            </a:r>
            <a:r>
              <a:rPr lang="en-US" dirty="0">
                <a:solidFill>
                  <a:srgbClr val="00B050"/>
                </a:solidFill>
                <a:latin typeface="Times New Roman" panose="02020603050405020304" pitchFamily="18" charset="0"/>
                <a:cs typeface="Times New Roman" panose="02020603050405020304" pitchFamily="18" charset="0"/>
              </a:rPr>
              <a:t>increase in umbilical artery resistance </a:t>
            </a:r>
            <a:r>
              <a:rPr lang="en-US" dirty="0">
                <a:latin typeface="Times New Roman" panose="02020603050405020304" pitchFamily="18" charset="0"/>
                <a:cs typeface="Times New Roman" panose="02020603050405020304" pitchFamily="18" charset="0"/>
              </a:rPr>
              <a:t>leading to </a:t>
            </a:r>
            <a:r>
              <a:rPr lang="en-US" dirty="0">
                <a:solidFill>
                  <a:srgbClr val="00B050"/>
                </a:solidFill>
                <a:latin typeface="Times New Roman" panose="02020603050405020304" pitchFamily="18" charset="0"/>
                <a:cs typeface="Times New Roman" panose="02020603050405020304" pitchFamily="18" charset="0"/>
              </a:rPr>
              <a:t>reduced end-diastolic flow </a:t>
            </a:r>
            <a:r>
              <a:rPr lang="en-US" dirty="0">
                <a:latin typeface="Times New Roman" panose="02020603050405020304" pitchFamily="18" charset="0"/>
                <a:cs typeface="Times New Roman" panose="02020603050405020304" pitchFamily="18" charset="0"/>
              </a:rPr>
              <a:t>is consistently seen and is a weak predictor of adverse outcome in FGR. When </a:t>
            </a:r>
            <a:r>
              <a:rPr lang="en-US" dirty="0">
                <a:solidFill>
                  <a:schemeClr val="tx2"/>
                </a:solidFill>
                <a:latin typeface="Times New Roman" panose="02020603050405020304" pitchFamily="18" charset="0"/>
                <a:cs typeface="Times New Roman" panose="02020603050405020304" pitchFamily="18" charset="0"/>
              </a:rPr>
              <a:t>60 to 70 percent</a:t>
            </a:r>
            <a:r>
              <a:rPr lang="en-US" dirty="0">
                <a:latin typeface="Times New Roman" panose="02020603050405020304" pitchFamily="18" charset="0"/>
                <a:cs typeface="Times New Roman" panose="02020603050405020304" pitchFamily="18" charset="0"/>
              </a:rPr>
              <a:t> of the villous vasculature is obliterated, </a:t>
            </a:r>
            <a:r>
              <a:rPr lang="en-US" dirty="0">
                <a:solidFill>
                  <a:schemeClr val="tx2"/>
                </a:solidFill>
                <a:latin typeface="Times New Roman" panose="02020603050405020304" pitchFamily="18" charset="0"/>
                <a:cs typeface="Times New Roman" panose="02020603050405020304" pitchFamily="18" charset="0"/>
              </a:rPr>
              <a:t>umbilical artery diastolic flow is absent or reversed,</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and fetal prognosis is poor</a:t>
            </a:r>
            <a:r>
              <a:rPr lang="en-US"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3275856" y="4869160"/>
            <a:ext cx="5868144" cy="970522"/>
          </a:xfrm>
          <a:prstGeom prst="rect">
            <a:avLst/>
          </a:prstGeom>
        </p:spPr>
        <p:txBody>
          <a:bodyPr wrap="square">
            <a:spAutoFit/>
          </a:bodyPr>
          <a:lstStyle/>
          <a:p>
            <a:pPr>
              <a:lnSpc>
                <a:spcPct val="170000"/>
              </a:lnSpc>
            </a:pPr>
            <a:r>
              <a:rPr lang="en-US" dirty="0">
                <a:solidFill>
                  <a:srgbClr val="FF0000"/>
                </a:solidFill>
                <a:latin typeface="Times New Roman" panose="02020603050405020304" pitchFamily="18" charset="0"/>
                <a:cs typeface="Times New Roman" panose="02020603050405020304" pitchFamily="18" charset="0"/>
              </a:rPr>
              <a:t>Reversed diastolic flow is associated with poorer neonatal outcomes than absent diastolic flow.</a:t>
            </a:r>
          </a:p>
        </p:txBody>
      </p:sp>
    </p:spTree>
    <p:extLst>
      <p:ext uri="{BB962C8B-B14F-4D97-AF65-F5344CB8AC3E}">
        <p14:creationId xmlns:p14="http://schemas.microsoft.com/office/powerpoint/2010/main" xmlns="" val="37190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4434702" y="3219012"/>
            <a:ext cx="4709298" cy="3645024"/>
          </a:xfrm>
          <a:prstGeom prst="rect">
            <a:avLst/>
          </a:prstGeom>
        </p:spPr>
      </p:pic>
      <p:pic>
        <p:nvPicPr>
          <p:cNvPr id="4" name="Picture 3"/>
          <p:cNvPicPr>
            <a:picLocks noChangeAspect="1"/>
          </p:cNvPicPr>
          <p:nvPr/>
        </p:nvPicPr>
        <p:blipFill>
          <a:blip r:embed="rId3" cstate="print"/>
          <a:stretch>
            <a:fillRect/>
          </a:stretch>
        </p:blipFill>
        <p:spPr>
          <a:xfrm>
            <a:off x="-11297" y="0"/>
            <a:ext cx="5566823" cy="3717032"/>
          </a:xfrm>
          <a:prstGeom prst="rect">
            <a:avLst/>
          </a:prstGeom>
        </p:spPr>
      </p:pic>
    </p:spTree>
    <p:extLst>
      <p:ext uri="{BB962C8B-B14F-4D97-AF65-F5344CB8AC3E}">
        <p14:creationId xmlns:p14="http://schemas.microsoft.com/office/powerpoint/2010/main" xmlns="" val="3584443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Autofit/>
          </a:bodyPr>
          <a:lstStyle/>
          <a:p>
            <a:pPr>
              <a:lnSpc>
                <a:spcPct val="170000"/>
              </a:lnSpc>
            </a:pPr>
            <a:r>
              <a:rPr lang="en-US" sz="1800" dirty="0">
                <a:latin typeface="Times New Roman" panose="02020603050405020304" pitchFamily="18" charset="0"/>
                <a:cs typeface="Times New Roman" panose="02020603050405020304" pitchFamily="18" charset="0"/>
              </a:rPr>
              <a:t>We perform </a:t>
            </a:r>
            <a:r>
              <a:rPr lang="en-US" sz="1800" dirty="0">
                <a:solidFill>
                  <a:srgbClr val="FF0000"/>
                </a:solidFill>
                <a:latin typeface="Times New Roman" panose="02020603050405020304" pitchFamily="18" charset="0"/>
                <a:cs typeface="Times New Roman" panose="02020603050405020304" pitchFamily="18" charset="0"/>
              </a:rPr>
              <a:t>weekly Doppler velocimetry of the umbilical artery upon diagnosis of FGR</a:t>
            </a:r>
            <a:r>
              <a:rPr lang="en-US" sz="1800" dirty="0" smtClean="0">
                <a:solidFill>
                  <a:srgbClr val="FF0000"/>
                </a:solidFill>
                <a:latin typeface="Times New Roman" panose="02020603050405020304" pitchFamily="18" charset="0"/>
                <a:cs typeface="Times New Roman" panose="02020603050405020304" pitchFamily="18" charset="0"/>
              </a:rPr>
              <a:t>.</a:t>
            </a:r>
          </a:p>
          <a:p>
            <a:pPr>
              <a:lnSpc>
                <a:spcPct val="170000"/>
              </a:lnSpc>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If consecutive Doppler results are normal, we decrease the frequency of Doppler examination </a:t>
            </a:r>
            <a:r>
              <a:rPr lang="en-US" sz="1800" dirty="0">
                <a:solidFill>
                  <a:srgbClr val="FF0000"/>
                </a:solidFill>
                <a:latin typeface="Times New Roman" panose="02020603050405020304" pitchFamily="18" charset="0"/>
                <a:cs typeface="Times New Roman" panose="02020603050405020304" pitchFamily="18" charset="0"/>
              </a:rPr>
              <a:t>to two-week intervals</a:t>
            </a:r>
            <a:r>
              <a:rPr lang="en-US" sz="1800" dirty="0">
                <a:latin typeface="Times New Roman" panose="02020603050405020304" pitchFamily="18" charset="0"/>
                <a:cs typeface="Times New Roman" panose="02020603050405020304" pitchFamily="18" charset="0"/>
              </a:rPr>
              <a:t>. The two-week interval is reasonable for the fetus with estimated fetal weigh ≥5</a:t>
            </a:r>
            <a:r>
              <a:rPr lang="en-US" sz="1800" baseline="30000"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percentile, normal growth velocity, normal amniotic fluid volume, and no maternal risk factors for placental dysfunction. </a:t>
            </a:r>
            <a:endParaRPr lang="en-US" sz="1800" dirty="0" smtClean="0">
              <a:latin typeface="Times New Roman" panose="02020603050405020304" pitchFamily="18" charset="0"/>
              <a:cs typeface="Times New Roman" panose="02020603050405020304" pitchFamily="18" charset="0"/>
            </a:endParaRPr>
          </a:p>
          <a:p>
            <a:pPr>
              <a:lnSpc>
                <a:spcPct val="170000"/>
              </a:lnSpc>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Society for Maternal-Fetal Medicine suggests umbilical artery Doppler studies </a:t>
            </a:r>
            <a:r>
              <a:rPr lang="en-US" sz="1800" dirty="0">
                <a:solidFill>
                  <a:srgbClr val="FF0000"/>
                </a:solidFill>
                <a:latin typeface="Times New Roman" panose="02020603050405020304" pitchFamily="18" charset="0"/>
                <a:cs typeface="Times New Roman" panose="02020603050405020304" pitchFamily="18" charset="0"/>
              </a:rPr>
              <a:t>every one to two weeks initially</a:t>
            </a:r>
            <a:r>
              <a:rPr lang="en-US" sz="1800" dirty="0">
                <a:latin typeface="Times New Roman" panose="02020603050405020304" pitchFamily="18" charset="0"/>
                <a:cs typeface="Times New Roman" panose="02020603050405020304" pitchFamily="18" charset="0"/>
              </a:rPr>
              <a:t>, and if normal, the interval between examinations can be lengthened </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nSpc>
                <a:spcPct val="170000"/>
              </a:lnSpc>
            </a:pPr>
            <a:r>
              <a:rPr lang="en-US" sz="1800" dirty="0">
                <a:latin typeface="Times New Roman" panose="02020603050405020304" pitchFamily="18" charset="0"/>
                <a:cs typeface="Times New Roman" panose="02020603050405020304" pitchFamily="18" charset="0"/>
              </a:rPr>
              <a:t>If </a:t>
            </a:r>
            <a:r>
              <a:rPr lang="en-US" sz="1800" dirty="0">
                <a:solidFill>
                  <a:srgbClr val="00B050"/>
                </a:solidFill>
                <a:latin typeface="Times New Roman" panose="02020603050405020304" pitchFamily="18" charset="0"/>
                <a:cs typeface="Times New Roman" panose="02020603050405020304" pitchFamily="18" charset="0"/>
              </a:rPr>
              <a:t>umbilical artery diastolic flow is present</a:t>
            </a:r>
            <a:r>
              <a:rPr lang="en-US" sz="1800" dirty="0">
                <a:latin typeface="Times New Roman" panose="02020603050405020304" pitchFamily="18" charset="0"/>
                <a:cs typeface="Times New Roman" panose="02020603050405020304" pitchFamily="18" charset="0"/>
              </a:rPr>
              <a:t> but </a:t>
            </a:r>
            <a:r>
              <a:rPr lang="en-US" sz="1800" dirty="0" err="1" smtClean="0">
                <a:solidFill>
                  <a:srgbClr val="00B050"/>
                </a:solidFill>
                <a:latin typeface="Times New Roman" panose="02020603050405020304" pitchFamily="18" charset="0"/>
                <a:cs typeface="Times New Roman" panose="02020603050405020304" pitchFamily="18" charset="0"/>
              </a:rPr>
              <a:t>pulsatility</a:t>
            </a:r>
            <a:r>
              <a:rPr lang="en-US" sz="1800" dirty="0" smtClean="0">
                <a:solidFill>
                  <a:srgbClr val="00B050"/>
                </a:solidFill>
                <a:latin typeface="Times New Roman" panose="02020603050405020304" pitchFamily="18" charset="0"/>
                <a:cs typeface="Times New Roman" panose="02020603050405020304" pitchFamily="18" charset="0"/>
              </a:rPr>
              <a:t> index </a:t>
            </a:r>
            <a:r>
              <a:rPr lang="en-US" sz="1800" dirty="0">
                <a:solidFill>
                  <a:srgbClr val="00B050"/>
                </a:solidFill>
                <a:latin typeface="Times New Roman" panose="02020603050405020304" pitchFamily="18" charset="0"/>
                <a:cs typeface="Times New Roman" panose="02020603050405020304" pitchFamily="18" charset="0"/>
              </a:rPr>
              <a:t>&gt;95</a:t>
            </a:r>
            <a:r>
              <a:rPr lang="en-US" sz="1800" baseline="30000" dirty="0">
                <a:solidFill>
                  <a:srgbClr val="00B050"/>
                </a:solidFill>
                <a:latin typeface="Times New Roman" panose="02020603050405020304" pitchFamily="18" charset="0"/>
                <a:cs typeface="Times New Roman" panose="02020603050405020304" pitchFamily="18" charset="0"/>
              </a:rPr>
              <a:t>th</a:t>
            </a:r>
            <a:r>
              <a:rPr lang="en-US" sz="1800" dirty="0">
                <a:solidFill>
                  <a:srgbClr val="00B050"/>
                </a:solidFill>
                <a:latin typeface="Times New Roman" panose="02020603050405020304" pitchFamily="18" charset="0"/>
                <a:cs typeface="Times New Roman" panose="02020603050405020304" pitchFamily="18" charset="0"/>
              </a:rPr>
              <a:t> percentile</a:t>
            </a:r>
            <a:r>
              <a:rPr lang="en-US" sz="1800" dirty="0">
                <a:latin typeface="Times New Roman" panose="02020603050405020304" pitchFamily="18" charset="0"/>
                <a:cs typeface="Times New Roman" panose="02020603050405020304" pitchFamily="18" charset="0"/>
              </a:rPr>
              <a:t>, we perform </a:t>
            </a:r>
            <a:r>
              <a:rPr lang="en-US" sz="1800" dirty="0">
                <a:solidFill>
                  <a:srgbClr val="00B050"/>
                </a:solidFill>
                <a:latin typeface="Times New Roman" panose="02020603050405020304" pitchFamily="18" charset="0"/>
                <a:cs typeface="Times New Roman" panose="02020603050405020304" pitchFamily="18" charset="0"/>
              </a:rPr>
              <a:t>weekly Doppler evaluation </a:t>
            </a:r>
            <a:r>
              <a:rPr lang="en-US" sz="1800" dirty="0">
                <a:latin typeface="Times New Roman" panose="02020603050405020304" pitchFamily="18" charset="0"/>
                <a:cs typeface="Times New Roman" panose="02020603050405020304" pitchFamily="18" charset="0"/>
              </a:rPr>
              <a:t>to look for progression to absent or reversed flow</a:t>
            </a:r>
            <a:r>
              <a:rPr lang="en-US" sz="1800" dirty="0" smtClean="0">
                <a:latin typeface="Times New Roman" panose="02020603050405020304" pitchFamily="18" charset="0"/>
                <a:cs typeface="Times New Roman" panose="02020603050405020304" pitchFamily="18" charset="0"/>
              </a:rPr>
              <a:t>.</a:t>
            </a:r>
          </a:p>
          <a:p>
            <a:pPr>
              <a:lnSpc>
                <a:spcPct val="170000"/>
              </a:lnSpc>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Absent or reversed end-diastolic flow in the umbilical artery can be a sign of impending fetal cardiovascular and metabolic deterioration. </a:t>
            </a:r>
            <a:endParaRPr lang="en-US" sz="1800" dirty="0" smtClean="0">
              <a:latin typeface="Times New Roman" panose="02020603050405020304" pitchFamily="18" charset="0"/>
              <a:cs typeface="Times New Roman" panose="02020603050405020304" pitchFamily="18" charset="0"/>
            </a:endParaRPr>
          </a:p>
          <a:p>
            <a:pPr>
              <a:lnSpc>
                <a:spcPct val="170000"/>
              </a:lnSpc>
            </a:pPr>
            <a:r>
              <a:rPr lang="en-US" sz="1800" dirty="0" smtClean="0">
                <a:solidFill>
                  <a:srgbClr val="FF0000"/>
                </a:solidFill>
                <a:latin typeface="Times New Roman" panose="02020603050405020304" pitchFamily="18" charset="0"/>
                <a:cs typeface="Times New Roman" panose="02020603050405020304" pitchFamily="18" charset="0"/>
              </a:rPr>
              <a:t>If </a:t>
            </a:r>
            <a:r>
              <a:rPr lang="en-US" sz="1800" dirty="0">
                <a:solidFill>
                  <a:srgbClr val="FF0000"/>
                </a:solidFill>
                <a:latin typeface="Times New Roman" panose="02020603050405020304" pitchFamily="18" charset="0"/>
                <a:cs typeface="Times New Roman" panose="02020603050405020304" pitchFamily="18" charset="0"/>
              </a:rPr>
              <a:t>either of these abnormal patterns is identified, delivery should be considered </a:t>
            </a:r>
          </a:p>
        </p:txBody>
      </p:sp>
    </p:spTree>
    <p:extLst>
      <p:ext uri="{BB962C8B-B14F-4D97-AF65-F5344CB8AC3E}">
        <p14:creationId xmlns:p14="http://schemas.microsoft.com/office/powerpoint/2010/main" xmlns="" val="4150439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fontScale="62500" lnSpcReduction="20000"/>
          </a:bodyPr>
          <a:lstStyle/>
          <a:p>
            <a:pPr>
              <a:lnSpc>
                <a:spcPct val="17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Ductus </a:t>
            </a:r>
            <a:r>
              <a:rPr lang="en-US" b="1" dirty="0" err="1">
                <a:latin typeface="Times New Roman" panose="02020603050405020304" pitchFamily="18" charset="0"/>
                <a:cs typeface="Times New Roman" panose="02020603050405020304" pitchFamily="18" charset="0"/>
              </a:rPr>
              <a:t>venosus</a:t>
            </a:r>
            <a:r>
              <a:rPr lang="en-US" dirty="0">
                <a:latin typeface="Times New Roman" panose="02020603050405020304" pitchFamily="18" charset="0"/>
                <a:cs typeface="Times New Roman" panose="02020603050405020304" pitchFamily="18" charset="0"/>
              </a:rPr>
              <a:t> — Doppler interrogation of the ductus </a:t>
            </a:r>
            <a:r>
              <a:rPr lang="en-US" dirty="0" err="1">
                <a:latin typeface="Times New Roman" panose="02020603050405020304" pitchFamily="18" charset="0"/>
                <a:cs typeface="Times New Roman" panose="02020603050405020304" pitchFamily="18" charset="0"/>
              </a:rPr>
              <a:t>venosus</a:t>
            </a:r>
            <a:r>
              <a:rPr lang="en-US" dirty="0">
                <a:latin typeface="Times New Roman" panose="02020603050405020304" pitchFamily="18" charset="0"/>
                <a:cs typeface="Times New Roman" panose="02020603050405020304" pitchFamily="18" charset="0"/>
              </a:rPr>
              <a:t> provides information about the hemodynamic status of the fetus. </a:t>
            </a:r>
            <a:endParaRPr lang="en-US" dirty="0" smtClean="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Changes </a:t>
            </a:r>
            <a:r>
              <a:rPr lang="en-US" dirty="0">
                <a:latin typeface="Times New Roman" panose="02020603050405020304" pitchFamily="18" charset="0"/>
                <a:cs typeface="Times New Roman" panose="02020603050405020304" pitchFamily="18" charset="0"/>
              </a:rPr>
              <a:t>in the venous circulation in the growth-restricted fetus, </a:t>
            </a:r>
            <a:r>
              <a:rPr lang="en-US" b="1" u="sng" dirty="0">
                <a:solidFill>
                  <a:srgbClr val="00B050"/>
                </a:solidFill>
                <a:latin typeface="Times New Roman" panose="02020603050405020304" pitchFamily="18" charset="0"/>
                <a:cs typeface="Times New Roman" panose="02020603050405020304" pitchFamily="18" charset="0"/>
              </a:rPr>
              <a:t>including absent or reversed flow in the ductus </a:t>
            </a:r>
            <a:r>
              <a:rPr lang="en-US" b="1" u="sng" dirty="0" err="1">
                <a:solidFill>
                  <a:srgbClr val="00B050"/>
                </a:solidFill>
                <a:latin typeface="Times New Roman" panose="02020603050405020304" pitchFamily="18" charset="0"/>
                <a:cs typeface="Times New Roman" panose="02020603050405020304" pitchFamily="18" charset="0"/>
              </a:rPr>
              <a:t>venosus</a:t>
            </a:r>
            <a:r>
              <a:rPr lang="en-US" b="1" u="sng" dirty="0">
                <a:solidFill>
                  <a:srgbClr val="00B05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(absent or reversed a-wave) or </a:t>
            </a:r>
            <a:r>
              <a:rPr lang="en-US" b="1" u="sng" dirty="0">
                <a:solidFill>
                  <a:schemeClr val="tx2"/>
                </a:solidFill>
                <a:latin typeface="Times New Roman" panose="02020603050405020304" pitchFamily="18" charset="0"/>
                <a:cs typeface="Times New Roman" panose="02020603050405020304" pitchFamily="18" charset="0"/>
              </a:rPr>
              <a:t>pulsatile umbilical venous flow</a:t>
            </a:r>
            <a:r>
              <a:rPr lang="en-US" dirty="0">
                <a:latin typeface="Times New Roman" panose="02020603050405020304" pitchFamily="18" charset="0"/>
                <a:cs typeface="Times New Roman" panose="02020603050405020304" pitchFamily="18" charset="0"/>
              </a:rPr>
              <a:t>, are </a:t>
            </a:r>
            <a:r>
              <a:rPr lang="en-US" u="sng" dirty="0">
                <a:latin typeface="Times New Roman" panose="02020603050405020304" pitchFamily="18" charset="0"/>
                <a:cs typeface="Times New Roman" panose="02020603050405020304" pitchFamily="18" charset="0"/>
              </a:rPr>
              <a:t>late findings</a:t>
            </a:r>
            <a:r>
              <a:rPr lang="en-US" dirty="0">
                <a:latin typeface="Times New Roman" panose="02020603050405020304" pitchFamily="18" charset="0"/>
                <a:cs typeface="Times New Roman" panose="02020603050405020304" pitchFamily="18" charset="0"/>
              </a:rPr>
              <a:t>, generally occurring approximately </a:t>
            </a:r>
            <a:r>
              <a:rPr lang="en-US" dirty="0">
                <a:solidFill>
                  <a:srgbClr val="0070C0"/>
                </a:solidFill>
                <a:latin typeface="Times New Roman" panose="02020603050405020304" pitchFamily="18" charset="0"/>
                <a:cs typeface="Times New Roman" panose="02020603050405020304" pitchFamily="18" charset="0"/>
              </a:rPr>
              <a:t>two weeks after changes are observed in the arterial circulation.</a:t>
            </a:r>
          </a:p>
          <a:p>
            <a:pPr>
              <a:lnSpc>
                <a:spcPct val="17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With progressively increasing umbilical arterial resistance, fetal cardiac performance can become impaired and central venous pressure increases, resulting in reduced diastolic flow in the ductus </a:t>
            </a:r>
            <a:r>
              <a:rPr lang="en-US" dirty="0" err="1">
                <a:latin typeface="Times New Roman" panose="02020603050405020304" pitchFamily="18" charset="0"/>
                <a:cs typeface="Times New Roman" panose="02020603050405020304" pitchFamily="18" charset="0"/>
              </a:rPr>
              <a:t>venosus</a:t>
            </a:r>
            <a:r>
              <a:rPr lang="en-US" dirty="0">
                <a:latin typeface="Times New Roman" panose="02020603050405020304" pitchFamily="18" charset="0"/>
                <a:cs typeface="Times New Roman" panose="02020603050405020304" pitchFamily="18" charset="0"/>
              </a:rPr>
              <a:t> and other large veins</a:t>
            </a:r>
            <a:r>
              <a:rPr lang="en-US" dirty="0" smtClean="0">
                <a:latin typeface="Times New Roman" panose="02020603050405020304" pitchFamily="18" charset="0"/>
                <a:cs typeface="Times New Roman" panose="02020603050405020304" pitchFamily="18" charset="0"/>
              </a:rPr>
              <a:t>.</a:t>
            </a:r>
          </a:p>
          <a:p>
            <a:pPr>
              <a:lnSpc>
                <a:spcPct val="170000"/>
              </a:lnSpc>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ductus </a:t>
            </a:r>
            <a:r>
              <a:rPr lang="en-US" dirty="0" err="1">
                <a:latin typeface="Times New Roman" panose="02020603050405020304" pitchFamily="18" charset="0"/>
                <a:cs typeface="Times New Roman" panose="02020603050405020304" pitchFamily="18" charset="0"/>
              </a:rPr>
              <a:t>venosus</a:t>
            </a:r>
            <a:r>
              <a:rPr lang="en-US" dirty="0">
                <a:latin typeface="Times New Roman" panose="02020603050405020304" pitchFamily="18" charset="0"/>
                <a:cs typeface="Times New Roman" panose="02020603050405020304" pitchFamily="18" charset="0"/>
              </a:rPr>
              <a:t> resistance index increases, ultimately with loss of the a-wave. An absent or reversed ductus venous a-wave indicates cardiovascular instability and can be a sign of impending </a:t>
            </a:r>
            <a:r>
              <a:rPr lang="en-US" dirty="0" err="1">
                <a:latin typeface="Times New Roman" panose="02020603050405020304" pitchFamily="18" charset="0"/>
                <a:cs typeface="Times New Roman" panose="02020603050405020304" pitchFamily="18" charset="0"/>
              </a:rPr>
              <a:t>acidemia</a:t>
            </a:r>
            <a:r>
              <a:rPr lang="en-US" dirty="0">
                <a:latin typeface="Times New Roman" panose="02020603050405020304" pitchFamily="18" charset="0"/>
                <a:cs typeface="Times New Roman" panose="02020603050405020304" pitchFamily="18" charset="0"/>
              </a:rPr>
              <a:t> and death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6606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Each </a:t>
            </a:r>
            <a:r>
              <a:rPr lang="en-US" dirty="0">
                <a:solidFill>
                  <a:srgbClr val="FF0000"/>
                </a:solidFill>
                <a:latin typeface="Times New Roman" panose="02020603050405020304" pitchFamily="18" charset="0"/>
                <a:cs typeface="Times New Roman" panose="02020603050405020304" pitchFamily="18" charset="0"/>
              </a:rPr>
              <a:t>day </a:t>
            </a:r>
            <a:r>
              <a:rPr lang="en-US" dirty="0">
                <a:latin typeface="Times New Roman" panose="02020603050405020304" pitchFamily="18" charset="0"/>
                <a:cs typeface="Times New Roman" panose="02020603050405020304" pitchFamily="18" charset="0"/>
              </a:rPr>
              <a:t>of this Doppler abnormality </a:t>
            </a:r>
            <a:r>
              <a:rPr lang="en-US" dirty="0">
                <a:solidFill>
                  <a:srgbClr val="FF0000"/>
                </a:solidFill>
                <a:latin typeface="Times New Roman" panose="02020603050405020304" pitchFamily="18" charset="0"/>
                <a:cs typeface="Times New Roman" panose="02020603050405020304" pitchFamily="18" charset="0"/>
              </a:rPr>
              <a:t>doubles</a:t>
            </a:r>
            <a:r>
              <a:rPr lang="en-US" dirty="0">
                <a:latin typeface="Times New Roman" panose="02020603050405020304" pitchFamily="18" charset="0"/>
                <a:cs typeface="Times New Roman" panose="02020603050405020304" pitchFamily="18" charset="0"/>
              </a:rPr>
              <a:t> the odds of </a:t>
            </a:r>
            <a:r>
              <a:rPr lang="en-US" dirty="0">
                <a:solidFill>
                  <a:srgbClr val="FF0000"/>
                </a:solidFill>
                <a:latin typeface="Times New Roman" panose="02020603050405020304" pitchFamily="18" charset="0"/>
                <a:cs typeface="Times New Roman" panose="02020603050405020304" pitchFamily="18" charset="0"/>
              </a:rPr>
              <a:t>stillbirth</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fetal survival for more than one week is unlikely.</a:t>
            </a:r>
          </a:p>
          <a:p>
            <a:r>
              <a:rPr lang="en-US" dirty="0">
                <a:latin typeface="Times New Roman" panose="02020603050405020304" pitchFamily="18" charset="0"/>
                <a:cs typeface="Times New Roman" panose="02020603050405020304" pitchFamily="18" charset="0"/>
              </a:rPr>
              <a:t> In early FGR (&lt;30 weeks of gestation), the sensitivity of an absent or reversed ductus venous a-wave for </a:t>
            </a:r>
            <a:r>
              <a:rPr lang="en-US" dirty="0">
                <a:solidFill>
                  <a:srgbClr val="FF0000"/>
                </a:solidFill>
                <a:latin typeface="Times New Roman" panose="02020603050405020304" pitchFamily="18" charset="0"/>
                <a:cs typeface="Times New Roman" panose="02020603050405020304" pitchFamily="18" charset="0"/>
              </a:rPr>
              <a:t>fetal demise</a:t>
            </a:r>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neonatal death</a:t>
            </a:r>
            <a:r>
              <a:rPr lang="en-US" dirty="0">
                <a:latin typeface="Times New Roman" panose="02020603050405020304" pitchFamily="18" charset="0"/>
                <a:cs typeface="Times New Roman" panose="02020603050405020304" pitchFamily="18" charset="0"/>
              </a:rPr>
              <a:t>, and </a:t>
            </a:r>
            <a:r>
              <a:rPr lang="en-US" dirty="0">
                <a:solidFill>
                  <a:schemeClr val="tx2"/>
                </a:solidFill>
                <a:latin typeface="Times New Roman" panose="02020603050405020304" pitchFamily="18" charset="0"/>
                <a:cs typeface="Times New Roman" panose="02020603050405020304" pitchFamily="18" charset="0"/>
              </a:rPr>
              <a:t>neonatal survival </a:t>
            </a:r>
            <a:r>
              <a:rPr lang="en-US" dirty="0">
                <a:latin typeface="Times New Roman" panose="02020603050405020304" pitchFamily="18" charset="0"/>
                <a:cs typeface="Times New Roman" panose="02020603050405020304" pitchFamily="18" charset="0"/>
              </a:rPr>
              <a:t>has been reported to be </a:t>
            </a:r>
            <a:r>
              <a:rPr lang="en-US" dirty="0">
                <a:solidFill>
                  <a:srgbClr val="FF0000"/>
                </a:solidFill>
                <a:latin typeface="Times New Roman" panose="02020603050405020304" pitchFamily="18" charset="0"/>
                <a:cs typeface="Times New Roman" panose="02020603050405020304" pitchFamily="18" charset="0"/>
              </a:rPr>
              <a:t>88</a:t>
            </a:r>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78</a:t>
            </a:r>
            <a:r>
              <a:rPr lang="en-US" dirty="0">
                <a:latin typeface="Times New Roman" panose="02020603050405020304" pitchFamily="18" charset="0"/>
                <a:cs typeface="Times New Roman" panose="02020603050405020304" pitchFamily="18" charset="0"/>
              </a:rPr>
              <a:t>, and </a:t>
            </a:r>
            <a:r>
              <a:rPr lang="en-US" dirty="0">
                <a:solidFill>
                  <a:schemeClr val="tx2"/>
                </a:solidFill>
                <a:latin typeface="Times New Roman" panose="02020603050405020304" pitchFamily="18" charset="0"/>
                <a:cs typeface="Times New Roman" panose="02020603050405020304" pitchFamily="18" charset="0"/>
              </a:rPr>
              <a:t>32</a:t>
            </a:r>
            <a:r>
              <a:rPr lang="en-US" dirty="0">
                <a:latin typeface="Times New Roman" panose="02020603050405020304" pitchFamily="18" charset="0"/>
                <a:cs typeface="Times New Roman" panose="02020603050405020304" pitchFamily="18" charset="0"/>
              </a:rPr>
              <a:t> percent, </a:t>
            </a:r>
            <a:r>
              <a:rPr lang="en-US" dirty="0" smtClean="0">
                <a:latin typeface="Times New Roman" panose="02020603050405020304" pitchFamily="18" charset="0"/>
                <a:cs typeface="Times New Roman" panose="02020603050405020304" pitchFamily="18" charset="0"/>
              </a:rPr>
              <a:t>respectively. </a:t>
            </a:r>
          </a:p>
          <a:p>
            <a:r>
              <a:rPr lang="en-US" dirty="0">
                <a:latin typeface="Times New Roman" panose="02020603050405020304" pitchFamily="18" charset="0"/>
                <a:ea typeface="Calibri" panose="020F0502020204030204" pitchFamily="34" charset="0"/>
              </a:rPr>
              <a:t>the absence of abnormal flow patterns in the ductus </a:t>
            </a:r>
            <a:r>
              <a:rPr lang="en-US" dirty="0" err="1">
                <a:latin typeface="Times New Roman" panose="02020603050405020304" pitchFamily="18" charset="0"/>
                <a:ea typeface="Calibri" panose="020F0502020204030204" pitchFamily="34" charset="0"/>
              </a:rPr>
              <a:t>venosus</a:t>
            </a:r>
            <a:r>
              <a:rPr lang="en-US" dirty="0">
                <a:latin typeface="Times New Roman" panose="02020603050405020304" pitchFamily="18" charset="0"/>
                <a:ea typeface="Calibri" panose="020F0502020204030204" pitchFamily="34" charset="0"/>
              </a:rPr>
              <a:t> has been used to support the decision to extend the pregnancy to 32 to 34 weeks, if the NST and BPP remain reassuring.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0688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elated imag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0762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76" y="260648"/>
            <a:ext cx="6705600" cy="1143000"/>
          </a:xfrm>
        </p:spPr>
        <p:txBody>
          <a:bodyPr/>
          <a:lstStyle/>
          <a:p>
            <a:r>
              <a:rPr lang="en-US" dirty="0">
                <a:latin typeface="Times New Roman" panose="02020603050405020304" pitchFamily="18" charset="0"/>
                <a:cs typeface="Times New Roman" panose="02020603050405020304" pitchFamily="18" charset="0"/>
              </a:rPr>
              <a:t>IUGR</a:t>
            </a:r>
          </a:p>
        </p:txBody>
      </p:sp>
      <p:sp>
        <p:nvSpPr>
          <p:cNvPr id="3" name="Content Placeholder 2"/>
          <p:cNvSpPr>
            <a:spLocks noGrp="1"/>
          </p:cNvSpPr>
          <p:nvPr>
            <p:ph idx="1"/>
          </p:nvPr>
        </p:nvSpPr>
        <p:spPr>
          <a:xfrm>
            <a:off x="179512" y="1124744"/>
            <a:ext cx="8784976" cy="3733799"/>
          </a:xfrm>
        </p:spPr>
        <p:txBody>
          <a:bodyPr>
            <a:normAutofit/>
          </a:bodyPr>
          <a:lstStyle/>
          <a:p>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term used to describe a fetus that has not reached its growth potential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origin of the problem may be </a:t>
            </a:r>
            <a:r>
              <a:rPr lang="en-US" dirty="0">
                <a:solidFill>
                  <a:srgbClr val="FF0000"/>
                </a:solidFill>
                <a:latin typeface="Times New Roman" panose="02020603050405020304" pitchFamily="18" charset="0"/>
                <a:cs typeface="Times New Roman" panose="02020603050405020304" pitchFamily="18" charset="0"/>
              </a:rPr>
              <a:t>fetal, </a:t>
            </a:r>
            <a:r>
              <a:rPr lang="en-US" dirty="0" smtClean="0">
                <a:solidFill>
                  <a:srgbClr val="FF0000"/>
                </a:solidFill>
                <a:latin typeface="Times New Roman" panose="02020603050405020304" pitchFamily="18" charset="0"/>
                <a:cs typeface="Times New Roman" panose="02020603050405020304" pitchFamily="18" charset="0"/>
              </a:rPr>
              <a:t>placental or </a:t>
            </a:r>
            <a:r>
              <a:rPr lang="en-US" dirty="0" err="1" smtClean="0">
                <a:solidFill>
                  <a:srgbClr val="FF0000"/>
                </a:solidFill>
                <a:latin typeface="Times New Roman" panose="02020603050405020304" pitchFamily="18" charset="0"/>
                <a:cs typeface="Times New Roman" panose="02020603050405020304" pitchFamily="18" charset="0"/>
              </a:rPr>
              <a:t>maternal</a:t>
            </a:r>
            <a:r>
              <a:rPr lang="en-US" dirty="0" err="1"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significant overlap among these entities.</a:t>
            </a:r>
          </a:p>
        </p:txBody>
      </p:sp>
      <p:pic>
        <p:nvPicPr>
          <p:cNvPr id="5" name="Picture 4"/>
          <p:cNvPicPr>
            <a:picLocks noChangeAspect="1"/>
          </p:cNvPicPr>
          <p:nvPr/>
        </p:nvPicPr>
        <p:blipFill>
          <a:blip r:embed="rId2" cstate="print"/>
          <a:stretch>
            <a:fillRect/>
          </a:stretch>
        </p:blipFill>
        <p:spPr>
          <a:xfrm>
            <a:off x="3275856" y="4077072"/>
            <a:ext cx="5544616" cy="27809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quot;Doppler ultrasound of the ductus venosu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8253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0951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quot;Doppler ultrasound of the ductus venosu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8256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fontScale="55000" lnSpcReduction="20000"/>
          </a:bodyPr>
          <a:lstStyle/>
          <a:p>
            <a:pPr>
              <a:lnSpc>
                <a:spcPct val="170000"/>
              </a:lnSpc>
            </a:pPr>
            <a:r>
              <a:rPr lang="en-US" sz="3400" b="1" dirty="0">
                <a:solidFill>
                  <a:schemeClr val="tx1"/>
                </a:solidFill>
                <a:latin typeface="Times New Roman" panose="02020603050405020304" pitchFamily="18" charset="0"/>
                <a:cs typeface="Times New Roman" panose="02020603050405020304" pitchFamily="18" charset="0"/>
              </a:rPr>
              <a:t>Middle cerebral artery</a:t>
            </a:r>
            <a:r>
              <a:rPr lang="en-US" sz="3400" dirty="0">
                <a:solidFill>
                  <a:schemeClr val="tx1"/>
                </a:solidFill>
                <a:latin typeface="Times New Roman" panose="02020603050405020304" pitchFamily="18" charset="0"/>
                <a:cs typeface="Times New Roman" panose="02020603050405020304" pitchFamily="18" charset="0"/>
              </a:rPr>
              <a:t> — Doppler interrogation of the MCA also provides information about the</a:t>
            </a:r>
            <a:r>
              <a:rPr lang="en-US" sz="3400" dirty="0">
                <a:solidFill>
                  <a:srgbClr val="FF0000"/>
                </a:solidFill>
                <a:latin typeface="Times New Roman" panose="02020603050405020304" pitchFamily="18" charset="0"/>
                <a:cs typeface="Times New Roman" panose="02020603050405020304" pitchFamily="18" charset="0"/>
              </a:rPr>
              <a:t> hemodynamic status of the fetus.</a:t>
            </a:r>
            <a:r>
              <a:rPr lang="en-US" sz="3400" dirty="0">
                <a:latin typeface="Times New Roman" panose="02020603050405020304" pitchFamily="18" charset="0"/>
                <a:cs typeface="Times New Roman" panose="02020603050405020304" pitchFamily="18" charset="0"/>
              </a:rPr>
              <a:t> </a:t>
            </a:r>
            <a:endParaRPr lang="en-US" sz="3400" dirty="0" smtClean="0">
              <a:latin typeface="Times New Roman" panose="02020603050405020304" pitchFamily="18" charset="0"/>
              <a:cs typeface="Times New Roman" panose="02020603050405020304" pitchFamily="18" charset="0"/>
            </a:endParaRPr>
          </a:p>
          <a:p>
            <a:pPr>
              <a:lnSpc>
                <a:spcPct val="170000"/>
              </a:lnSpc>
            </a:pPr>
            <a:r>
              <a:rPr lang="en-US" sz="3400" dirty="0" smtClean="0">
                <a:solidFill>
                  <a:schemeClr val="tx1"/>
                </a:solidFill>
                <a:latin typeface="Times New Roman" panose="02020603050405020304" pitchFamily="18" charset="0"/>
                <a:cs typeface="Times New Roman" panose="02020603050405020304" pitchFamily="18" charset="0"/>
              </a:rPr>
              <a:t>The </a:t>
            </a:r>
            <a:r>
              <a:rPr lang="en-US" sz="3400" dirty="0">
                <a:solidFill>
                  <a:schemeClr val="tx1"/>
                </a:solidFill>
                <a:latin typeface="Times New Roman" panose="02020603050405020304" pitchFamily="18" charset="0"/>
                <a:cs typeface="Times New Roman" panose="02020603050405020304" pitchFamily="18" charset="0"/>
              </a:rPr>
              <a:t>fetal brain in uncomplicated pregnancies has</a:t>
            </a:r>
            <a:r>
              <a:rPr lang="en-US" sz="3400" dirty="0">
                <a:solidFill>
                  <a:srgbClr val="FF0000"/>
                </a:solidFill>
                <a:latin typeface="Times New Roman" panose="02020603050405020304" pitchFamily="18" charset="0"/>
                <a:cs typeface="Times New Roman" panose="02020603050405020304" pitchFamily="18" charset="0"/>
              </a:rPr>
              <a:t> a high resistance circulation. </a:t>
            </a:r>
            <a:endParaRPr lang="en-US" sz="3400" dirty="0" smtClean="0">
              <a:solidFill>
                <a:srgbClr val="FF0000"/>
              </a:solidFill>
              <a:latin typeface="Times New Roman" panose="02020603050405020304" pitchFamily="18" charset="0"/>
              <a:cs typeface="Times New Roman" panose="02020603050405020304" pitchFamily="18" charset="0"/>
            </a:endParaRPr>
          </a:p>
          <a:p>
            <a:pPr>
              <a:lnSpc>
                <a:spcPct val="170000"/>
              </a:lnSpc>
            </a:pPr>
            <a:r>
              <a:rPr lang="en-US" sz="3400" dirty="0" smtClean="0">
                <a:solidFill>
                  <a:schemeClr val="tx1"/>
                </a:solidFill>
                <a:latin typeface="Times New Roman" panose="02020603050405020304" pitchFamily="18" charset="0"/>
                <a:cs typeface="Times New Roman" panose="02020603050405020304" pitchFamily="18" charset="0"/>
              </a:rPr>
              <a:t>With </a:t>
            </a:r>
            <a:r>
              <a:rPr lang="en-US" sz="3400" dirty="0">
                <a:solidFill>
                  <a:schemeClr val="tx1"/>
                </a:solidFill>
                <a:latin typeface="Times New Roman" panose="02020603050405020304" pitchFamily="18" charset="0"/>
                <a:cs typeface="Times New Roman" panose="02020603050405020304" pitchFamily="18" charset="0"/>
              </a:rPr>
              <a:t>progressive hypoxia, blood flow increases to compensate for the decrease in available oxygen (brain-sparing effect). </a:t>
            </a:r>
            <a:endParaRPr lang="en-US" sz="3400" dirty="0" smtClean="0">
              <a:solidFill>
                <a:schemeClr val="tx1"/>
              </a:solidFill>
              <a:latin typeface="Times New Roman" panose="02020603050405020304" pitchFamily="18" charset="0"/>
              <a:cs typeface="Times New Roman" panose="02020603050405020304" pitchFamily="18" charset="0"/>
            </a:endParaRPr>
          </a:p>
          <a:p>
            <a:pPr>
              <a:lnSpc>
                <a:spcPct val="170000"/>
              </a:lnSpc>
            </a:pPr>
            <a:r>
              <a:rPr lang="en-US" sz="3400" dirty="0" smtClean="0">
                <a:solidFill>
                  <a:schemeClr val="tx1"/>
                </a:solidFill>
                <a:latin typeface="Times New Roman" panose="02020603050405020304" pitchFamily="18" charset="0"/>
                <a:cs typeface="Times New Roman" panose="02020603050405020304" pitchFamily="18" charset="0"/>
              </a:rPr>
              <a:t>This </a:t>
            </a:r>
            <a:r>
              <a:rPr lang="en-US" sz="3400" dirty="0">
                <a:solidFill>
                  <a:schemeClr val="tx1"/>
                </a:solidFill>
                <a:latin typeface="Times New Roman" panose="02020603050405020304" pitchFamily="18" charset="0"/>
                <a:cs typeface="Times New Roman" panose="02020603050405020304" pitchFamily="18" charset="0"/>
              </a:rPr>
              <a:t>results in a reduction in the Doppler parameters used to assess blood flow through the MCA</a:t>
            </a:r>
            <a:r>
              <a:rPr lang="en-US" sz="3400" dirty="0" smtClean="0">
                <a:solidFill>
                  <a:schemeClr val="tx1"/>
                </a:solidFill>
                <a:latin typeface="Times New Roman" panose="02020603050405020304" pitchFamily="18" charset="0"/>
                <a:cs typeface="Times New Roman" panose="02020603050405020304" pitchFamily="18" charset="0"/>
              </a:rPr>
              <a:t>:</a:t>
            </a:r>
          </a:p>
          <a:p>
            <a:pPr>
              <a:lnSpc>
                <a:spcPct val="170000"/>
              </a:lnSpc>
              <a:buFont typeface="Wingdings" panose="05000000000000000000" pitchFamily="2" charset="2"/>
              <a:buChar char="q"/>
            </a:pP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a:solidFill>
                  <a:srgbClr val="FF0000"/>
                </a:solidFill>
                <a:latin typeface="Times New Roman" panose="02020603050405020304" pitchFamily="18" charset="0"/>
                <a:cs typeface="Times New Roman" panose="02020603050405020304" pitchFamily="18" charset="0"/>
              </a:rPr>
              <a:t>the peak systolic to end-diastolic blood flow velocity ratio (S/D</a:t>
            </a:r>
            <a:r>
              <a:rPr lang="en-US" sz="3400" dirty="0" smtClean="0">
                <a:solidFill>
                  <a:srgbClr val="FF0000"/>
                </a:solidFill>
                <a:latin typeface="Times New Roman" panose="02020603050405020304" pitchFamily="18" charset="0"/>
                <a:cs typeface="Times New Roman" panose="02020603050405020304" pitchFamily="18" charset="0"/>
              </a:rPr>
              <a:t>),</a:t>
            </a:r>
          </a:p>
          <a:p>
            <a:pPr>
              <a:lnSpc>
                <a:spcPct val="170000"/>
              </a:lnSpc>
              <a:buFont typeface="Wingdings" panose="05000000000000000000" pitchFamily="2" charset="2"/>
              <a:buChar char="q"/>
            </a:pP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a:solidFill>
                  <a:srgbClr val="FF0000"/>
                </a:solidFill>
                <a:latin typeface="Times New Roman" panose="02020603050405020304" pitchFamily="18" charset="0"/>
                <a:cs typeface="Times New Roman" panose="02020603050405020304" pitchFamily="18" charset="0"/>
              </a:rPr>
              <a:t>resistance </a:t>
            </a:r>
            <a:r>
              <a:rPr lang="en-US" sz="3400" dirty="0" smtClean="0">
                <a:solidFill>
                  <a:srgbClr val="FF0000"/>
                </a:solidFill>
                <a:latin typeface="Times New Roman" panose="02020603050405020304" pitchFamily="18" charset="0"/>
                <a:cs typeface="Times New Roman" panose="02020603050405020304" pitchFamily="18" charset="0"/>
              </a:rPr>
              <a:t>index (RI),</a:t>
            </a:r>
          </a:p>
          <a:p>
            <a:pPr>
              <a:lnSpc>
                <a:spcPct val="170000"/>
              </a:lnSpc>
              <a:buFont typeface="Wingdings" panose="05000000000000000000" pitchFamily="2" charset="2"/>
              <a:buChar char="q"/>
            </a:pPr>
            <a:r>
              <a:rPr lang="en-US" sz="3400" dirty="0" smtClean="0">
                <a:solidFill>
                  <a:srgbClr val="FF0000"/>
                </a:solidFill>
                <a:latin typeface="Times New Roman" panose="02020603050405020304" pitchFamily="18" charset="0"/>
                <a:cs typeface="Times New Roman" panose="02020603050405020304" pitchFamily="18" charset="0"/>
              </a:rPr>
              <a:t>and </a:t>
            </a:r>
            <a:r>
              <a:rPr lang="en-US" sz="3400" dirty="0" err="1">
                <a:solidFill>
                  <a:srgbClr val="FF0000"/>
                </a:solidFill>
                <a:latin typeface="Times New Roman" panose="02020603050405020304" pitchFamily="18" charset="0"/>
                <a:cs typeface="Times New Roman" panose="02020603050405020304" pitchFamily="18" charset="0"/>
              </a:rPr>
              <a:t>pulsatility</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smtClean="0">
                <a:solidFill>
                  <a:srgbClr val="FF0000"/>
                </a:solidFill>
                <a:latin typeface="Times New Roman" panose="02020603050405020304" pitchFamily="18" charset="0"/>
                <a:cs typeface="Times New Roman" panose="02020603050405020304" pitchFamily="18" charset="0"/>
              </a:rPr>
              <a:t>index (</a:t>
            </a:r>
            <a:r>
              <a:rPr lang="en-US" sz="3400" dirty="0">
                <a:solidFill>
                  <a:srgbClr val="FF0000"/>
                </a:solidFill>
                <a:latin typeface="Times New Roman" panose="02020603050405020304" pitchFamily="18" charset="0"/>
                <a:cs typeface="Times New Roman" panose="02020603050405020304" pitchFamily="18" charset="0"/>
              </a:rPr>
              <a:t>PI) = </a:t>
            </a:r>
            <a:r>
              <a:rPr lang="en-US" sz="3400" dirty="0" smtClean="0">
                <a:solidFill>
                  <a:srgbClr val="FF0000"/>
                </a:solidFill>
                <a:latin typeface="Times New Roman" panose="02020603050405020304" pitchFamily="18" charset="0"/>
                <a:cs typeface="Times New Roman" panose="02020603050405020304" pitchFamily="18" charset="0"/>
              </a:rPr>
              <a:t>(</a:t>
            </a:r>
            <a:r>
              <a:rPr lang="en-US" sz="3400" dirty="0">
                <a:solidFill>
                  <a:srgbClr val="FF0000"/>
                </a:solidFill>
                <a:latin typeface="Times New Roman" panose="02020603050405020304" pitchFamily="18" charset="0"/>
                <a:cs typeface="Times New Roman" panose="02020603050405020304" pitchFamily="18" charset="0"/>
              </a:rPr>
              <a:t>peak systolic flow - peak diastolic flow) / (mean flow). </a:t>
            </a:r>
            <a:endParaRPr lang="en-US" sz="3400" dirty="0" smtClean="0">
              <a:solidFill>
                <a:srgbClr val="FF0000"/>
              </a:solidFill>
              <a:latin typeface="Times New Roman" panose="02020603050405020304" pitchFamily="18" charset="0"/>
              <a:cs typeface="Times New Roman" panose="02020603050405020304" pitchFamily="18" charset="0"/>
            </a:endParaRPr>
          </a:p>
          <a:p>
            <a:pPr>
              <a:lnSpc>
                <a:spcPct val="170000"/>
              </a:lnSpc>
              <a:spcAft>
                <a:spcPts val="800"/>
              </a:spcAft>
            </a:pPr>
            <a:r>
              <a:rPr lang="en-US" sz="3400"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There </a:t>
            </a:r>
            <a:r>
              <a:rPr lang="en-US" sz="3400" dirty="0">
                <a:solidFill>
                  <a:schemeClr val="tx1"/>
                </a:solidFill>
                <a:latin typeface="Times New Roman" panose="02020603050405020304" pitchFamily="18" charset="0"/>
                <a:ea typeface="Calibri" panose="020F0502020204030204" pitchFamily="34" charset="0"/>
                <a:cs typeface="Arial" panose="020B0604020202020204" pitchFamily="34" charset="0"/>
              </a:rPr>
              <a:t>is no convincing evidence that interrogation of the MCA Doppler alone is useful in guiding clinical decisions about timing of delivery, although MCA Doppler alterations may be useful as an adjunct to umbilical artery Doppler interrogation </a:t>
            </a:r>
            <a:r>
              <a:rPr lang="en-US" sz="3400" dirty="0">
                <a:solidFill>
                  <a:srgbClr val="00B050"/>
                </a:solidFill>
                <a:latin typeface="Times New Roman" panose="02020603050405020304" pitchFamily="18" charset="0"/>
                <a:ea typeface="Calibri" panose="020F0502020204030204" pitchFamily="34" charset="0"/>
                <a:cs typeface="Arial" panose="020B0604020202020204" pitchFamily="34" charset="0"/>
              </a:rPr>
              <a:t>for assessing the severity of hypoxia and predicting neonatal outcome.</a:t>
            </a:r>
            <a:endParaRPr lang="en-US" sz="3400" dirty="0">
              <a:solidFill>
                <a:srgbClr val="00B050"/>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AutoShape 2" descr="{\displaystyle RI={\frac {v_{systole}-v_{diastole}}{v_{systo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120963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resistance inde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8640"/>
            <a:ext cx="8219256" cy="6480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1001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quot;Doppler ultrasound of the Middle cerebral artery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0932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fontScale="85000" lnSpcReduction="20000"/>
          </a:bodyPr>
          <a:lstStyle/>
          <a:p>
            <a:pPr>
              <a:lnSpc>
                <a:spcPct val="160000"/>
              </a:lnSpc>
            </a:pPr>
            <a:r>
              <a:rPr lang="en-US" b="1" dirty="0">
                <a:latin typeface="Times New Roman" panose="02020603050405020304" pitchFamily="18" charset="0"/>
                <a:cs typeface="Times New Roman" panose="02020603050405020304" pitchFamily="18" charset="0"/>
              </a:rPr>
              <a:t>Cerebroplacental ratio</a:t>
            </a:r>
            <a:r>
              <a:rPr lang="en-US" dirty="0">
                <a:latin typeface="Times New Roman" panose="02020603050405020304" pitchFamily="18" charset="0"/>
                <a:cs typeface="Times New Roman" panose="02020603050405020304" pitchFamily="18" charset="0"/>
              </a:rPr>
              <a:t> — The </a:t>
            </a:r>
            <a:r>
              <a:rPr lang="en-US" dirty="0" err="1">
                <a:latin typeface="Times New Roman" panose="02020603050405020304" pitchFamily="18" charset="0"/>
                <a:cs typeface="Times New Roman" panose="02020603050405020304" pitchFamily="18" charset="0"/>
              </a:rPr>
              <a:t>cerebroplacental</a:t>
            </a:r>
            <a:r>
              <a:rPr lang="en-US" dirty="0">
                <a:latin typeface="Times New Roman" panose="02020603050405020304" pitchFamily="18" charset="0"/>
                <a:cs typeface="Times New Roman" panose="02020603050405020304" pitchFamily="18" charset="0"/>
              </a:rPr>
              <a:t> Doppler ratio (CPR) is the MCA </a:t>
            </a:r>
            <a:r>
              <a:rPr lang="en-US" dirty="0" err="1">
                <a:latin typeface="Times New Roman" panose="02020603050405020304" pitchFamily="18" charset="0"/>
                <a:cs typeface="Times New Roman" panose="02020603050405020304" pitchFamily="18" charset="0"/>
              </a:rPr>
              <a:t>pulsatility</a:t>
            </a:r>
            <a:r>
              <a:rPr lang="en-US" dirty="0">
                <a:latin typeface="Times New Roman" panose="02020603050405020304" pitchFamily="18" charset="0"/>
                <a:cs typeface="Times New Roman" panose="02020603050405020304" pitchFamily="18" charset="0"/>
              </a:rPr>
              <a:t> index (or resistance index) divided by the umbilical artery </a:t>
            </a:r>
            <a:r>
              <a:rPr lang="en-US" dirty="0" err="1">
                <a:latin typeface="Times New Roman" panose="02020603050405020304" pitchFamily="18" charset="0"/>
                <a:cs typeface="Times New Roman" panose="02020603050405020304" pitchFamily="18" charset="0"/>
              </a:rPr>
              <a:t>pulsatility</a:t>
            </a:r>
            <a:r>
              <a:rPr lang="en-US" dirty="0">
                <a:latin typeface="Times New Roman" panose="02020603050405020304" pitchFamily="18" charset="0"/>
                <a:cs typeface="Times New Roman" panose="02020603050405020304" pitchFamily="18" charset="0"/>
              </a:rPr>
              <a:t> index (or resistance index); </a:t>
            </a:r>
            <a:r>
              <a:rPr lang="en-US" dirty="0">
                <a:solidFill>
                  <a:srgbClr val="FF0000"/>
                </a:solidFill>
                <a:latin typeface="Times New Roman" panose="02020603050405020304" pitchFamily="18" charset="0"/>
                <a:cs typeface="Times New Roman" panose="02020603050405020304" pitchFamily="18" charset="0"/>
              </a:rPr>
              <a:t>a low CPR indicates fetal blood flow </a:t>
            </a:r>
            <a:r>
              <a:rPr lang="en-US" dirty="0" smtClean="0">
                <a:solidFill>
                  <a:srgbClr val="FF0000"/>
                </a:solidFill>
                <a:latin typeface="Times New Roman" panose="02020603050405020304" pitchFamily="18" charset="0"/>
                <a:cs typeface="Times New Roman" panose="02020603050405020304" pitchFamily="18" charset="0"/>
              </a:rPr>
              <a:t>redistribution.</a:t>
            </a:r>
          </a:p>
          <a:p>
            <a:pPr>
              <a:lnSpc>
                <a:spcPct val="16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CPR </a:t>
            </a:r>
            <a:r>
              <a:rPr lang="en-US" dirty="0">
                <a:latin typeface="Times New Roman" panose="02020603050405020304" pitchFamily="18" charset="0"/>
                <a:cs typeface="Times New Roman" panose="02020603050405020304" pitchFamily="18" charset="0"/>
              </a:rPr>
              <a:t>was most useful for predicting adverse neonatal outcome when the umbilical artery Doppler </a:t>
            </a:r>
            <a:r>
              <a:rPr lang="en-US" dirty="0" err="1">
                <a:latin typeface="Times New Roman" panose="02020603050405020304" pitchFamily="18" charset="0"/>
                <a:cs typeface="Times New Roman" panose="02020603050405020304" pitchFamily="18" charset="0"/>
              </a:rPr>
              <a:t>pulsatility</a:t>
            </a:r>
            <a:r>
              <a:rPr lang="en-US" dirty="0">
                <a:latin typeface="Times New Roman" panose="02020603050405020304" pitchFamily="18" charset="0"/>
                <a:cs typeface="Times New Roman" panose="02020603050405020304" pitchFamily="18" charset="0"/>
              </a:rPr>
              <a:t> index was &gt;95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centile. </a:t>
            </a:r>
            <a:endParaRPr lang="en-US" dirty="0" smtClean="0">
              <a:latin typeface="Times New Roman" panose="02020603050405020304" pitchFamily="18" charset="0"/>
              <a:cs typeface="Times New Roman" panose="02020603050405020304" pitchFamily="18" charset="0"/>
            </a:endParaRPr>
          </a:p>
          <a:p>
            <a:pPr>
              <a:lnSpc>
                <a:spcPct val="160000"/>
              </a:lnSpc>
            </a:pPr>
            <a:r>
              <a:rPr lang="en-US" dirty="0">
                <a:latin typeface="Times New Roman" panose="02020603050405020304" pitchFamily="18" charset="0"/>
                <a:cs typeface="Times New Roman" panose="02020603050405020304" pitchFamily="18" charset="0"/>
              </a:rPr>
              <a:t>An abnormal CPR has also been associated with abnormal fetal growth </a:t>
            </a:r>
            <a:r>
              <a:rPr lang="en-US" dirty="0" smtClean="0">
                <a:latin typeface="Times New Roman" panose="02020603050405020304" pitchFamily="18" charset="0"/>
                <a:cs typeface="Times New Roman" panose="02020603050405020304" pitchFamily="18" charset="0"/>
              </a:rPr>
              <a:t>velocity, </a:t>
            </a:r>
            <a:r>
              <a:rPr lang="en-US" dirty="0">
                <a:latin typeface="Times New Roman" panose="02020603050405020304" pitchFamily="18" charset="0"/>
                <a:cs typeface="Times New Roman" panose="02020603050405020304" pitchFamily="18" charset="0"/>
              </a:rPr>
              <a:t>an increased risk for neonatal intensive care unit admission, and urgent cesarean delivery for fetal </a:t>
            </a:r>
            <a:r>
              <a:rPr lang="en-US" dirty="0" smtClean="0">
                <a:latin typeface="Times New Roman" panose="02020603050405020304" pitchFamily="18" charset="0"/>
                <a:cs typeface="Times New Roman" panose="02020603050405020304" pitchFamily="18" charset="0"/>
              </a:rPr>
              <a:t>distress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5780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218494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pPr algn="l">
              <a:lnSpc>
                <a:spcPct val="150000"/>
              </a:lnSpc>
            </a:pPr>
            <a:r>
              <a:rPr lang="en-US" sz="1600" dirty="0"/>
              <a:t>Doppler recordings from umbilical artery (UA) (top), middle cerebral artery (MCA) (middle) and aortic isthmus (</a:t>
            </a:r>
            <a:r>
              <a:rPr lang="en-US" sz="1600" dirty="0" err="1"/>
              <a:t>AoI</a:t>
            </a:r>
            <a:r>
              <a:rPr lang="en-US" sz="1600" dirty="0"/>
              <a:t>) (bottom) for the control and the three intrauterine growth restricted (IUGR) fetuses with present (PEDF), absent (AEDF) or reverse (REDF) umbilical artery end-diastolic flow</a:t>
            </a:r>
            <a:r>
              <a:rPr lang="en-US" sz="1600" b="1" dirty="0">
                <a:solidFill>
                  <a:srgbClr val="FF0000"/>
                </a:solidFill>
              </a:rPr>
              <a:t>. Red arrows indicated reversal flow in the </a:t>
            </a:r>
            <a:r>
              <a:rPr lang="en-US" sz="1600" b="1" dirty="0" err="1">
                <a:solidFill>
                  <a:srgbClr val="FF0000"/>
                </a:solidFill>
              </a:rPr>
              <a:t>AoI</a:t>
            </a:r>
            <a:r>
              <a:rPr lang="en-US" sz="1600" b="1" dirty="0">
                <a:solidFill>
                  <a:srgbClr val="FF0000"/>
                </a:solidFill>
              </a:rPr>
              <a:t>.</a:t>
            </a:r>
          </a:p>
        </p:txBody>
      </p:sp>
      <p:pic>
        <p:nvPicPr>
          <p:cNvPr id="4" name="Content Placeholder 3"/>
          <p:cNvPicPr>
            <a:picLocks noGrp="1" noChangeAspect="1"/>
          </p:cNvPicPr>
          <p:nvPr>
            <p:ph idx="1"/>
          </p:nvPr>
        </p:nvPicPr>
        <p:blipFill>
          <a:blip r:embed="rId2" cstate="print"/>
          <a:stretch>
            <a:fillRect/>
          </a:stretch>
        </p:blipFill>
        <p:spPr>
          <a:xfrm>
            <a:off x="33358" y="1556792"/>
            <a:ext cx="9036496" cy="5141168"/>
          </a:xfrm>
          <a:prstGeom prst="rect">
            <a:avLst/>
          </a:prstGeom>
        </p:spPr>
      </p:pic>
    </p:spTree>
    <p:extLst>
      <p:ext uri="{BB962C8B-B14F-4D97-AF65-F5344CB8AC3E}">
        <p14:creationId xmlns:p14="http://schemas.microsoft.com/office/powerpoint/2010/main" xmlns="" val="1650720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nSpc>
                <a:spcPct val="160000"/>
              </a:lnSpc>
            </a:pPr>
            <a:r>
              <a:rPr lang="en-US" b="1" dirty="0" err="1">
                <a:latin typeface="Times New Roman" panose="02020603050405020304" pitchFamily="18" charset="0"/>
                <a:cs typeface="Times New Roman" panose="02020603050405020304" pitchFamily="18" charset="0"/>
              </a:rPr>
              <a:t>Nonstress</a:t>
            </a:r>
            <a:r>
              <a:rPr lang="en-US" b="1" dirty="0">
                <a:latin typeface="Times New Roman" panose="02020603050405020304" pitchFamily="18" charset="0"/>
                <a:cs typeface="Times New Roman" panose="02020603050405020304" pitchFamily="18" charset="0"/>
              </a:rPr>
              <a:t> test and biophysical profile</a:t>
            </a:r>
            <a:r>
              <a:rPr lang="en-US" dirty="0">
                <a:latin typeface="Times New Roman" panose="02020603050405020304" pitchFamily="18" charset="0"/>
                <a:cs typeface="Times New Roman" panose="02020603050405020304" pitchFamily="18" charset="0"/>
              </a:rPr>
              <a:t> — Either the NST with amniotic fluid volume determination or the BPP or a combination of both tests is reasonable for monitoring fetal well-being</a:t>
            </a:r>
            <a:r>
              <a:rPr lang="en-US" dirty="0" smtClean="0">
                <a:latin typeface="Times New Roman" panose="02020603050405020304" pitchFamily="18" charset="0"/>
                <a:cs typeface="Times New Roman" panose="02020603050405020304" pitchFamily="18" charset="0"/>
              </a:rPr>
              <a:t>.</a:t>
            </a:r>
          </a:p>
          <a:p>
            <a:pPr>
              <a:lnSpc>
                <a:spcPct val="160000"/>
              </a:lnSpc>
            </a:pPr>
            <a:r>
              <a:rPr lang="en-US" dirty="0">
                <a:latin typeface="Times New Roman" panose="02020603050405020304" pitchFamily="18" charset="0"/>
                <a:cs typeface="Times New Roman" panose="02020603050405020304" pitchFamily="18" charset="0"/>
              </a:rPr>
              <a:t>We use a </a:t>
            </a:r>
            <a:r>
              <a:rPr lang="en-US" dirty="0">
                <a:solidFill>
                  <a:srgbClr val="FF0000"/>
                </a:solidFill>
                <a:latin typeface="Times New Roman" panose="02020603050405020304" pitchFamily="18" charset="0"/>
                <a:cs typeface="Times New Roman" panose="02020603050405020304" pitchFamily="18" charset="0"/>
              </a:rPr>
              <a:t>combination of the NST and BPP to monitor FGR </a:t>
            </a:r>
            <a:r>
              <a:rPr lang="en-US" dirty="0">
                <a:latin typeface="Times New Roman" panose="02020603050405020304" pitchFamily="18" charset="0"/>
                <a:cs typeface="Times New Roman" panose="02020603050405020304" pitchFamily="18" charset="0"/>
              </a:rPr>
              <a:t>as these tests evaluate both acute and chronic fetal physiologic parameters. </a:t>
            </a:r>
            <a:endParaRPr lang="en-US" dirty="0" smtClean="0">
              <a:latin typeface="Times New Roman" panose="02020603050405020304" pitchFamily="18" charset="0"/>
              <a:cs typeface="Times New Roman" panose="02020603050405020304" pitchFamily="18" charset="0"/>
            </a:endParaRPr>
          </a:p>
          <a:p>
            <a:pPr>
              <a:lnSpc>
                <a:spcPct val="16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tests are relatively easy to perform, and </a:t>
            </a:r>
            <a:r>
              <a:rPr lang="en-US" dirty="0">
                <a:solidFill>
                  <a:srgbClr val="FF0000"/>
                </a:solidFill>
                <a:latin typeface="Times New Roman" panose="02020603050405020304" pitchFamily="18" charset="0"/>
                <a:cs typeface="Times New Roman" panose="02020603050405020304" pitchFamily="18" charset="0"/>
              </a:rPr>
              <a:t>fetal death within one week of a normal test score is rare </a:t>
            </a:r>
            <a:r>
              <a:rPr lang="en-US" dirty="0" smtClean="0">
                <a:latin typeface="Times New Roman" panose="02020603050405020304" pitchFamily="18" charset="0"/>
                <a:cs typeface="Times New Roman" panose="02020603050405020304" pitchFamily="18" charset="0"/>
              </a:rPr>
              <a:t>.</a:t>
            </a:r>
          </a:p>
          <a:p>
            <a:pPr>
              <a:lnSpc>
                <a:spcPct val="160000"/>
              </a:lnSpc>
            </a:pP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If the NST is performed without a BPP, amniotic fluid volume assessment should also be performed weekly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60000"/>
              </a:lnSpc>
            </a:pPr>
            <a:r>
              <a:rPr lang="en-US" dirty="0" smtClean="0">
                <a:latin typeface="Times New Roman" panose="02020603050405020304" pitchFamily="18" charset="0"/>
                <a:cs typeface="Times New Roman" panose="02020603050405020304" pitchFamily="18" charset="0"/>
              </a:rPr>
              <a:t>Chronic </a:t>
            </a:r>
            <a:r>
              <a:rPr lang="en-US" dirty="0">
                <a:latin typeface="Times New Roman" panose="02020603050405020304" pitchFamily="18" charset="0"/>
                <a:cs typeface="Times New Roman" panose="02020603050405020304" pitchFamily="18" charset="0"/>
              </a:rPr>
              <a:t>placental insufficiency results in </a:t>
            </a:r>
            <a:r>
              <a:rPr lang="en-US" u="sng" dirty="0">
                <a:solidFill>
                  <a:srgbClr val="FF0000"/>
                </a:solidFill>
                <a:latin typeface="Times New Roman" panose="02020603050405020304" pitchFamily="18" charset="0"/>
                <a:cs typeface="Times New Roman" panose="02020603050405020304" pitchFamily="18" charset="0"/>
              </a:rPr>
              <a:t>both FGR and oligohydramnios</a:t>
            </a:r>
            <a:r>
              <a:rPr lang="en-US" dirty="0">
                <a:latin typeface="Times New Roman" panose="02020603050405020304" pitchFamily="18" charset="0"/>
                <a:cs typeface="Times New Roman" panose="02020603050405020304" pitchFamily="18" charset="0"/>
              </a:rPr>
              <a:t>, and observational studies have reported that pregnancies complicated by FGR and oligohydramnios have a </a:t>
            </a:r>
            <a:r>
              <a:rPr lang="en-US" dirty="0">
                <a:solidFill>
                  <a:srgbClr val="FF0000"/>
                </a:solidFill>
                <a:latin typeface="Times New Roman" panose="02020603050405020304" pitchFamily="18" charset="0"/>
                <a:cs typeface="Times New Roman" panose="02020603050405020304" pitchFamily="18" charset="0"/>
              </a:rPr>
              <a:t>modestly increased risk of perinatal </a:t>
            </a:r>
            <a:r>
              <a:rPr lang="en-US" dirty="0" smtClean="0">
                <a:solidFill>
                  <a:srgbClr val="FF0000"/>
                </a:solidFill>
                <a:latin typeface="Times New Roman" panose="02020603050405020304" pitchFamily="18" charset="0"/>
                <a:cs typeface="Times New Roman" panose="02020603050405020304" pitchFamily="18" charset="0"/>
              </a:rPr>
              <a:t>mortality</a:t>
            </a:r>
            <a:r>
              <a:rPr lang="en-US" dirty="0" smtClean="0">
                <a:latin typeface="Times New Roman" panose="02020603050405020304" pitchFamily="18" charset="0"/>
                <a:cs typeface="Times New Roman" panose="02020603050405020304" pitchFamily="18" charset="0"/>
              </a:rPr>
              <a:t>. </a:t>
            </a:r>
          </a:p>
          <a:p>
            <a:pPr>
              <a:lnSpc>
                <a:spcPct val="160000"/>
              </a:lnSpc>
            </a:pPr>
            <a:r>
              <a:rPr lang="en-US" dirty="0" smtClean="0">
                <a:latin typeface="Times New Roman" panose="02020603050405020304" pitchFamily="18" charset="0"/>
                <a:cs typeface="Times New Roman" panose="02020603050405020304" pitchFamily="18" charset="0"/>
              </a:rPr>
              <a:t>Conversely</a:t>
            </a:r>
            <a:r>
              <a:rPr lang="en-US" dirty="0">
                <a:latin typeface="Times New Roman" panose="02020603050405020304" pitchFamily="18" charset="0"/>
                <a:cs typeface="Times New Roman" panose="02020603050405020304" pitchFamily="18" charset="0"/>
              </a:rPr>
              <a:t>, normal amniotic fluid volume is infrequently associated with either FGR or fetal demise, unless the cause is a congenital malformation or aneuploidy. </a:t>
            </a:r>
          </a:p>
        </p:txBody>
      </p:sp>
    </p:spTree>
    <p:extLst>
      <p:ext uri="{BB962C8B-B14F-4D97-AF65-F5344CB8AC3E}">
        <p14:creationId xmlns:p14="http://schemas.microsoft.com/office/powerpoint/2010/main" xmlns="" val="160385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418058"/>
          </a:xfrm>
        </p:spPr>
        <p:txBody>
          <a:bodyPr>
            <a:normAutofit fontScale="90000"/>
          </a:bodyPr>
          <a:lstStyle/>
          <a:p>
            <a:r>
              <a:rPr lang="en-US" sz="2800" b="1" dirty="0">
                <a:latin typeface="Times New Roman" panose="02020603050405020304" pitchFamily="18" charset="0"/>
                <a:cs typeface="Times New Roman" panose="02020603050405020304" pitchFamily="18" charset="0"/>
              </a:rPr>
              <a:t>Frequency of </a:t>
            </a:r>
            <a:r>
              <a:rPr lang="en-US" sz="2800" b="1" dirty="0" err="1">
                <a:latin typeface="Times New Roman" panose="02020603050405020304" pitchFamily="18" charset="0"/>
                <a:cs typeface="Times New Roman" panose="02020603050405020304" pitchFamily="18" charset="0"/>
              </a:rPr>
              <a:t>nonstress</a:t>
            </a:r>
            <a:r>
              <a:rPr lang="en-US" sz="2800" b="1" dirty="0">
                <a:latin typeface="Times New Roman" panose="02020603050405020304" pitchFamily="18" charset="0"/>
                <a:cs typeface="Times New Roman" panose="02020603050405020304" pitchFamily="18" charset="0"/>
              </a:rPr>
              <a:t> tests and biophysical profiles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836712"/>
            <a:ext cx="8784976" cy="5904656"/>
          </a:xfrm>
          <a:solidFill>
            <a:schemeClr val="accent1">
              <a:lumMod val="20000"/>
              <a:lumOff val="80000"/>
            </a:schemeClr>
          </a:solidFill>
        </p:spPr>
        <p:txBody>
          <a:bodyPr>
            <a:normAutofit fontScale="70000" lnSpcReduction="20000"/>
          </a:bodyPr>
          <a:lstStyle/>
          <a:p>
            <a:pPr>
              <a:lnSpc>
                <a:spcPct val="160000"/>
              </a:lnSpc>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pregnancies with </a:t>
            </a:r>
            <a:r>
              <a:rPr lang="en-US" dirty="0">
                <a:solidFill>
                  <a:srgbClr val="FF0000"/>
                </a:solidFill>
                <a:latin typeface="Times New Roman" panose="02020603050405020304" pitchFamily="18" charset="0"/>
                <a:cs typeface="Times New Roman" panose="02020603050405020304" pitchFamily="18" charset="0"/>
              </a:rPr>
              <a:t>mild FGR </a:t>
            </a:r>
            <a:r>
              <a:rPr lang="en-US" dirty="0">
                <a:latin typeface="Times New Roman" panose="02020603050405020304" pitchFamily="18" charset="0"/>
                <a:cs typeface="Times New Roman" panose="02020603050405020304" pitchFamily="18" charset="0"/>
              </a:rPr>
              <a:t>(estimated weight 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to &lt;10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centile), normal growth velocity, and normal Doppler indices, </a:t>
            </a:r>
            <a:r>
              <a:rPr lang="en-US" dirty="0">
                <a:solidFill>
                  <a:srgbClr val="FF0000"/>
                </a:solidFill>
                <a:latin typeface="Times New Roman" panose="02020603050405020304" pitchFamily="18" charset="0"/>
                <a:cs typeface="Times New Roman" panose="02020603050405020304" pitchFamily="18" charset="0"/>
              </a:rPr>
              <a:t>we do not order NSTs or BPPs.</a:t>
            </a:r>
            <a:r>
              <a:rPr lang="en-US" dirty="0">
                <a:latin typeface="Times New Roman" panose="02020603050405020304" pitchFamily="18" charset="0"/>
                <a:cs typeface="Times New Roman" panose="02020603050405020304" pitchFamily="18" charset="0"/>
              </a:rPr>
              <a:t> Normal </a:t>
            </a:r>
            <a:r>
              <a:rPr lang="en-US" dirty="0" err="1">
                <a:latin typeface="Times New Roman" panose="02020603050405020304" pitchFamily="18" charset="0"/>
                <a:cs typeface="Times New Roman" panose="02020603050405020304" pitchFamily="18" charset="0"/>
              </a:rPr>
              <a:t>Dopplers</a:t>
            </a:r>
            <a:r>
              <a:rPr lang="en-US" dirty="0">
                <a:latin typeface="Times New Roman" panose="02020603050405020304" pitchFamily="18" charset="0"/>
                <a:cs typeface="Times New Roman" panose="02020603050405020304" pitchFamily="18" charset="0"/>
              </a:rPr>
              <a:t> provide strong evidence of fetal well-being, especially in the absence of risk factors for, or signs of, </a:t>
            </a:r>
            <a:r>
              <a:rPr lang="en-US" dirty="0" err="1">
                <a:latin typeface="Times New Roman" panose="02020603050405020304" pitchFamily="18" charset="0"/>
                <a:cs typeface="Times New Roman" panose="02020603050405020304" pitchFamily="18" charset="0"/>
              </a:rPr>
              <a:t>uteroplacental</a:t>
            </a:r>
            <a:r>
              <a:rPr lang="en-US" dirty="0">
                <a:latin typeface="Times New Roman" panose="02020603050405020304" pitchFamily="18" charset="0"/>
                <a:cs typeface="Times New Roman" panose="02020603050405020304" pitchFamily="18" charset="0"/>
              </a:rPr>
              <a:t> insufficiency.</a:t>
            </a:r>
          </a:p>
          <a:p>
            <a:pPr>
              <a:lnSpc>
                <a:spcPct val="160000"/>
              </a:lnSpc>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pregnancies with </a:t>
            </a:r>
            <a:r>
              <a:rPr lang="en-US" dirty="0">
                <a:solidFill>
                  <a:srgbClr val="FF0000"/>
                </a:solidFill>
                <a:latin typeface="Times New Roman" panose="02020603050405020304" pitchFamily="18" charset="0"/>
                <a:cs typeface="Times New Roman" panose="02020603050405020304" pitchFamily="18" charset="0"/>
              </a:rPr>
              <a:t>FGR that is severe </a:t>
            </a:r>
            <a:r>
              <a:rPr lang="en-US" dirty="0">
                <a:latin typeface="Times New Roman" panose="02020603050405020304" pitchFamily="18" charset="0"/>
                <a:cs typeface="Times New Roman" panose="02020603050405020304" pitchFamily="18" charset="0"/>
              </a:rPr>
              <a:t>(&lt;5</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centile) or with oligohydramnios, preeclampsia, decelerating growth velocity, increasing umbilical artery Doppler index, or other concerning findings, we perform testing </a:t>
            </a:r>
            <a:r>
              <a:rPr lang="en-US" dirty="0">
                <a:solidFill>
                  <a:srgbClr val="FF0000"/>
                </a:solidFill>
                <a:latin typeface="Times New Roman" panose="02020603050405020304" pitchFamily="18" charset="0"/>
                <a:cs typeface="Times New Roman" panose="02020603050405020304" pitchFamily="18" charset="0"/>
              </a:rPr>
              <a:t>twice per week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eg</a:t>
            </a:r>
            <a:r>
              <a:rPr lang="en-US" dirty="0">
                <a:solidFill>
                  <a:srgbClr val="00B050"/>
                </a:solidFill>
                <a:latin typeface="Times New Roman" panose="02020603050405020304" pitchFamily="18" charset="0"/>
                <a:cs typeface="Times New Roman" panose="02020603050405020304" pitchFamily="18" charset="0"/>
              </a:rPr>
              <a:t>, two BPPs, two NSTs, or one NST and one BPP</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xmlns="" val="71442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a:bodyPr>
          <a:lstStyle/>
          <a:p>
            <a:r>
              <a:rPr lang="en-US" sz="3200" b="1" dirty="0">
                <a:latin typeface="Times New Roman" panose="02020603050405020304" pitchFamily="18" charset="0"/>
                <a:cs typeface="Times New Roman" panose="02020603050405020304" pitchFamily="18" charset="0"/>
              </a:rPr>
              <a:t>DEFINITION </a:t>
            </a:r>
            <a:r>
              <a:rPr lang="en-US" sz="3200" b="1" dirty="0" smtClean="0">
                <a:latin typeface="Times New Roman" panose="02020603050405020304" pitchFamily="18" charset="0"/>
                <a:cs typeface="Times New Roman" panose="02020603050405020304" pitchFamily="18" charset="0"/>
              </a:rPr>
              <a:t>OF </a:t>
            </a:r>
            <a:r>
              <a:rPr lang="en-US" sz="3200" b="1" dirty="0">
                <a:latin typeface="Times New Roman" panose="02020603050405020304" pitchFamily="18" charset="0"/>
                <a:cs typeface="Times New Roman" panose="02020603050405020304" pitchFamily="18" charset="0"/>
              </a:rPr>
              <a:t>FGR</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600201"/>
            <a:ext cx="8856984" cy="3657600"/>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Definition: an </a:t>
            </a:r>
            <a:r>
              <a:rPr lang="en-US" sz="2400" dirty="0">
                <a:latin typeface="Times New Roman" panose="02020603050405020304" pitchFamily="18" charset="0"/>
                <a:cs typeface="Times New Roman" panose="02020603050405020304" pitchFamily="18" charset="0"/>
              </a:rPr>
              <a:t>estimated weight below the </a:t>
            </a:r>
            <a:r>
              <a:rPr lang="en-US" sz="2400" dirty="0">
                <a:solidFill>
                  <a:schemeClr val="accent5"/>
                </a:solidFill>
                <a:latin typeface="Times New Roman" panose="02020603050405020304" pitchFamily="18" charset="0"/>
                <a:cs typeface="Times New Roman" panose="02020603050405020304" pitchFamily="18" charset="0"/>
              </a:rPr>
              <a:t>10</a:t>
            </a:r>
            <a:r>
              <a:rPr lang="en-US" sz="2400" baseline="30000" dirty="0">
                <a:solidFill>
                  <a:schemeClr val="accent5"/>
                </a:solidFill>
                <a:latin typeface="Times New Roman" panose="02020603050405020304" pitchFamily="18" charset="0"/>
                <a:cs typeface="Times New Roman" panose="02020603050405020304" pitchFamily="18" charset="0"/>
              </a:rPr>
              <a:t>th</a:t>
            </a:r>
            <a:r>
              <a:rPr lang="en-US" sz="2400" dirty="0">
                <a:solidFill>
                  <a:schemeClr val="accent5"/>
                </a:solidFill>
                <a:latin typeface="Times New Roman" panose="02020603050405020304" pitchFamily="18" charset="0"/>
                <a:cs typeface="Times New Roman" panose="02020603050405020304" pitchFamily="18" charset="0"/>
              </a:rPr>
              <a:t> percentile </a:t>
            </a:r>
            <a:r>
              <a:rPr lang="en-US" sz="2400" dirty="0">
                <a:latin typeface="Times New Roman" panose="02020603050405020304" pitchFamily="18" charset="0"/>
                <a:cs typeface="Times New Roman" panose="02020603050405020304" pitchFamily="18" charset="0"/>
              </a:rPr>
              <a:t>for gestational </a:t>
            </a:r>
            <a:r>
              <a:rPr lang="en-US" sz="2400" dirty="0">
                <a:solidFill>
                  <a:schemeClr val="tx1"/>
                </a:solidFill>
                <a:latin typeface="Times New Roman" panose="02020603050405020304" pitchFamily="18" charset="0"/>
                <a:cs typeface="Times New Roman" panose="02020603050405020304" pitchFamily="18" charset="0"/>
              </a:rPr>
              <a:t>age</a:t>
            </a:r>
            <a:r>
              <a:rPr lang="en-US" sz="2400" dirty="0">
                <a:solidFill>
                  <a:srgbClr val="FFC000"/>
                </a:solidFill>
                <a:latin typeface="Times New Roman" panose="02020603050405020304" pitchFamily="18" charset="0"/>
                <a:cs typeface="Times New Roman" panose="02020603050405020304" pitchFamily="18" charset="0"/>
              </a:rPr>
              <a:t> in the second half of </a:t>
            </a:r>
            <a:r>
              <a:rPr lang="en-US" sz="2400" dirty="0" smtClean="0">
                <a:solidFill>
                  <a:srgbClr val="FFC000"/>
                </a:solidFill>
                <a:latin typeface="Times New Roman" panose="02020603050405020304" pitchFamily="18" charset="0"/>
                <a:cs typeface="Times New Roman" panose="02020603050405020304" pitchFamily="18" charset="0"/>
              </a:rPr>
              <a:t>pregnancy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although other definitions employing a variety of criteria have been advocated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t>
            </a:r>
            <a:r>
              <a:rPr lang="en-US" sz="2400" dirty="0">
                <a:solidFill>
                  <a:schemeClr val="accent2"/>
                </a:solidFill>
                <a:latin typeface="Times New Roman" panose="02020603050405020304" pitchFamily="18" charset="0"/>
                <a:cs typeface="Times New Roman" panose="02020603050405020304" pitchFamily="18" charset="0"/>
              </a:rPr>
              <a:t>&lt;5</a:t>
            </a:r>
            <a:r>
              <a:rPr lang="en-US" sz="2400" baseline="30000" dirty="0">
                <a:solidFill>
                  <a:schemeClr val="accent2"/>
                </a:solidFill>
                <a:latin typeface="Times New Roman" panose="02020603050405020304" pitchFamily="18" charset="0"/>
                <a:cs typeface="Times New Roman" panose="02020603050405020304" pitchFamily="18" charset="0"/>
              </a:rPr>
              <a:t>th</a:t>
            </a:r>
            <a:r>
              <a:rPr lang="en-US" sz="2400" dirty="0">
                <a:solidFill>
                  <a:schemeClr val="accent2"/>
                </a:solidFill>
                <a:latin typeface="Times New Roman" panose="02020603050405020304" pitchFamily="18" charset="0"/>
                <a:cs typeface="Times New Roman" panose="02020603050405020304" pitchFamily="18" charset="0"/>
              </a:rPr>
              <a:t> percentile</a:t>
            </a:r>
            <a:r>
              <a:rPr lang="en-US" sz="2400" dirty="0" smtClean="0">
                <a:solidFill>
                  <a:schemeClr val="accent2"/>
                </a:solidFill>
                <a:latin typeface="Times New Roman" panose="02020603050405020304" pitchFamily="18" charset="0"/>
                <a:cs typeface="Times New Roman" panose="02020603050405020304" pitchFamily="18" charset="0"/>
              </a:rPr>
              <a:t>, &lt;</a:t>
            </a:r>
            <a:r>
              <a:rPr lang="en-US" sz="2400" dirty="0">
                <a:solidFill>
                  <a:schemeClr val="accent2"/>
                </a:solidFill>
                <a:latin typeface="Times New Roman" panose="02020603050405020304" pitchFamily="18" charset="0"/>
                <a:cs typeface="Times New Roman" panose="02020603050405020304" pitchFamily="18" charset="0"/>
              </a:rPr>
              <a:t>3</a:t>
            </a:r>
            <a:r>
              <a:rPr lang="en-US" sz="2400" baseline="30000" dirty="0">
                <a:solidFill>
                  <a:schemeClr val="accent2"/>
                </a:solidFill>
                <a:latin typeface="Times New Roman" panose="02020603050405020304" pitchFamily="18" charset="0"/>
                <a:cs typeface="Times New Roman" panose="02020603050405020304" pitchFamily="18" charset="0"/>
              </a:rPr>
              <a:t>rd</a:t>
            </a:r>
            <a:r>
              <a:rPr lang="en-US" sz="2400" dirty="0">
                <a:solidFill>
                  <a:schemeClr val="accent2"/>
                </a:solidFill>
                <a:latin typeface="Times New Roman" panose="02020603050405020304" pitchFamily="18" charset="0"/>
                <a:cs typeface="Times New Roman" panose="02020603050405020304" pitchFamily="18" charset="0"/>
              </a:rPr>
              <a:t> percentile</a:t>
            </a:r>
            <a:r>
              <a:rPr lang="en-US" sz="2400" dirty="0">
                <a:latin typeface="Times New Roman" panose="02020603050405020304" pitchFamily="18" charset="0"/>
                <a:cs typeface="Times New Roman" panose="02020603050405020304" pitchFamily="18" charset="0"/>
              </a:rPr>
              <a:t>)</a:t>
            </a:r>
          </a:p>
        </p:txBody>
      </p:sp>
      <p:sp>
        <p:nvSpPr>
          <p:cNvPr id="4" name="Rectangle 3"/>
          <p:cNvSpPr/>
          <p:nvPr/>
        </p:nvSpPr>
        <p:spPr>
          <a:xfrm>
            <a:off x="3419872" y="3851326"/>
            <a:ext cx="5544616" cy="2812950"/>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sz="2000" dirty="0">
                <a:solidFill>
                  <a:srgbClr val="FF0000"/>
                </a:solidFill>
                <a:latin typeface="Times New Roman" panose="02020603050405020304" pitchFamily="18" charset="0"/>
                <a:ea typeface="Times New Roman" panose="02020603050405020304" pitchFamily="18" charset="0"/>
              </a:rPr>
              <a:t>As many as 70 percent of fetuses </a:t>
            </a:r>
            <a:r>
              <a:rPr lang="en-US" sz="2000" dirty="0">
                <a:solidFill>
                  <a:srgbClr val="232323"/>
                </a:solidFill>
                <a:latin typeface="Times New Roman" panose="02020603050405020304" pitchFamily="18" charset="0"/>
                <a:ea typeface="Times New Roman" panose="02020603050405020304" pitchFamily="18" charset="0"/>
              </a:rPr>
              <a:t>who are estimated to weigh below the 10</a:t>
            </a:r>
            <a:r>
              <a:rPr lang="en-US" sz="2000" baseline="30000" dirty="0">
                <a:solidFill>
                  <a:srgbClr val="232323"/>
                </a:solidFill>
                <a:latin typeface="Times New Roman" panose="02020603050405020304" pitchFamily="18" charset="0"/>
                <a:ea typeface="Times New Roman" panose="02020603050405020304" pitchFamily="18" charset="0"/>
              </a:rPr>
              <a:t>th</a:t>
            </a:r>
            <a:r>
              <a:rPr lang="en-US" sz="2000" dirty="0">
                <a:solidFill>
                  <a:srgbClr val="232323"/>
                </a:solidFill>
                <a:latin typeface="Times New Roman" panose="02020603050405020304" pitchFamily="18" charset="0"/>
                <a:ea typeface="Times New Roman" panose="02020603050405020304" pitchFamily="18" charset="0"/>
              </a:rPr>
              <a:t> percentile for gestational age are small simply due to constitutional factors such as </a:t>
            </a:r>
            <a:r>
              <a:rPr lang="en-US" sz="2000" dirty="0">
                <a:solidFill>
                  <a:srgbClr val="00B0F0"/>
                </a:solidFill>
                <a:latin typeface="Times New Roman" panose="02020603050405020304" pitchFamily="18" charset="0"/>
                <a:ea typeface="Times New Roman" panose="02020603050405020304" pitchFamily="18" charset="0"/>
              </a:rPr>
              <a:t>maternal ethnicity, parity, or body mass index</a:t>
            </a:r>
            <a:r>
              <a:rPr lang="en-US" sz="2000" dirty="0">
                <a:solidFill>
                  <a:srgbClr val="232323"/>
                </a:solidFill>
                <a:latin typeface="Times New Roman" panose="02020603050405020304" pitchFamily="18" charset="0"/>
                <a:ea typeface="Times New Roman" panose="02020603050405020304" pitchFamily="18" charset="0"/>
              </a:rPr>
              <a:t>; they are not at high risk of perinatal mortality and morbidity</a:t>
            </a:r>
            <a:endParaRPr lang="en-US" sz="2000" dirty="0"/>
          </a:p>
        </p:txBody>
      </p:sp>
    </p:spTree>
    <p:extLst>
      <p:ext uri="{BB962C8B-B14F-4D97-AF65-F5344CB8AC3E}">
        <p14:creationId xmlns:p14="http://schemas.microsoft.com/office/powerpoint/2010/main" xmlns="" val="3588749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418058"/>
          </a:xfrm>
        </p:spPr>
        <p:txBody>
          <a:bodyPr>
            <a:normAutofit fontScale="90000"/>
          </a:bodyPr>
          <a:lstStyle/>
          <a:p>
            <a:r>
              <a:rPr lang="en-US" sz="2800" b="1" dirty="0">
                <a:latin typeface="Times New Roman" panose="02020603050405020304" pitchFamily="18" charset="0"/>
                <a:cs typeface="Times New Roman" panose="02020603050405020304" pitchFamily="18" charset="0"/>
              </a:rPr>
              <a:t>Frequency of </a:t>
            </a:r>
            <a:r>
              <a:rPr lang="en-US" sz="2800" b="1" dirty="0" err="1">
                <a:latin typeface="Times New Roman" panose="02020603050405020304" pitchFamily="18" charset="0"/>
                <a:cs typeface="Times New Roman" panose="02020603050405020304" pitchFamily="18" charset="0"/>
              </a:rPr>
              <a:t>nonstress</a:t>
            </a:r>
            <a:r>
              <a:rPr lang="en-US" sz="2800" b="1" dirty="0">
                <a:latin typeface="Times New Roman" panose="02020603050405020304" pitchFamily="18" charset="0"/>
                <a:cs typeface="Times New Roman" panose="02020603050405020304" pitchFamily="18" charset="0"/>
              </a:rPr>
              <a:t> tests and biophysical profiles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836712"/>
            <a:ext cx="8784976" cy="5904656"/>
          </a:xfrm>
          <a:solidFill>
            <a:schemeClr val="accent1">
              <a:lumMod val="20000"/>
              <a:lumOff val="80000"/>
            </a:schemeClr>
          </a:solidFill>
        </p:spPr>
        <p:txBody>
          <a:bodyPr>
            <a:normAutofit/>
          </a:bodyPr>
          <a:lstStyle/>
          <a:p>
            <a:pPr>
              <a:lnSpc>
                <a:spcPct val="160000"/>
              </a:lnSpc>
            </a:pPr>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pregnancies with </a:t>
            </a:r>
            <a:r>
              <a:rPr lang="en-US" sz="2800" dirty="0">
                <a:solidFill>
                  <a:srgbClr val="FF0000"/>
                </a:solidFill>
                <a:latin typeface="Times New Roman" panose="02020603050405020304" pitchFamily="18" charset="0"/>
                <a:cs typeface="Times New Roman" panose="02020603050405020304" pitchFamily="18" charset="0"/>
              </a:rPr>
              <a:t>FGR and absent or reversed diastolic flow</a:t>
            </a:r>
            <a:r>
              <a:rPr lang="en-US" sz="2800" dirty="0">
                <a:latin typeface="Times New Roman" panose="02020603050405020304" pitchFamily="18" charset="0"/>
                <a:cs typeface="Times New Roman" panose="02020603050405020304" pitchFamily="18" charset="0"/>
              </a:rPr>
              <a:t>, we perform </a:t>
            </a:r>
            <a:r>
              <a:rPr lang="en-US" sz="2800" u="sng" dirty="0">
                <a:solidFill>
                  <a:srgbClr val="FF0000"/>
                </a:solidFill>
                <a:latin typeface="Times New Roman" panose="02020603050405020304" pitchFamily="18" charset="0"/>
                <a:cs typeface="Times New Roman" panose="02020603050405020304" pitchFamily="18" charset="0"/>
              </a:rPr>
              <a:t>daily testing</a:t>
            </a:r>
            <a:r>
              <a:rPr lang="en-US" sz="2800" dirty="0">
                <a:latin typeface="Times New Roman" panose="02020603050405020304" pitchFamily="18" charset="0"/>
                <a:cs typeface="Times New Roman" panose="02020603050405020304" pitchFamily="18" charset="0"/>
              </a:rPr>
              <a:t> because these fetuses can deteriorate rapidly. </a:t>
            </a:r>
            <a:endParaRPr lang="en-US" sz="2800" dirty="0" smtClean="0">
              <a:latin typeface="Times New Roman" panose="02020603050405020304" pitchFamily="18" charset="0"/>
              <a:cs typeface="Times New Roman" panose="02020603050405020304" pitchFamily="18" charset="0"/>
            </a:endParaRPr>
          </a:p>
          <a:p>
            <a:pPr>
              <a:lnSpc>
                <a:spcPct val="160000"/>
              </a:lnSpc>
            </a:pPr>
            <a:r>
              <a:rPr lang="en-US" sz="2800" dirty="0" smtClean="0">
                <a:latin typeface="Times New Roman" panose="02020603050405020304" pitchFamily="18" charset="0"/>
                <a:cs typeface="Times New Roman" panose="02020603050405020304" pitchFamily="18" charset="0"/>
              </a:rPr>
              <a:t>monitor </a:t>
            </a:r>
            <a:r>
              <a:rPr lang="en-US" sz="2800" dirty="0">
                <a:solidFill>
                  <a:srgbClr val="FF0000"/>
                </a:solidFill>
                <a:latin typeface="Times New Roman" panose="02020603050405020304" pitchFamily="18" charset="0"/>
                <a:cs typeface="Times New Roman" panose="02020603050405020304" pitchFamily="18" charset="0"/>
              </a:rPr>
              <a:t>FGR pregnancies &lt;32 weeks </a:t>
            </a:r>
            <a:r>
              <a:rPr lang="en-US" sz="2800" dirty="0">
                <a:latin typeface="Times New Roman" panose="02020603050405020304" pitchFamily="18" charset="0"/>
                <a:cs typeface="Times New Roman" panose="02020603050405020304" pitchFamily="18" charset="0"/>
              </a:rPr>
              <a:t>that have either absent or reversed flow of the umbilical artery with a </a:t>
            </a:r>
            <a:r>
              <a:rPr lang="en-US" sz="2800" dirty="0">
                <a:solidFill>
                  <a:srgbClr val="FF0000"/>
                </a:solidFill>
                <a:latin typeface="Times New Roman" panose="02020603050405020304" pitchFamily="18" charset="0"/>
                <a:cs typeface="Times New Roman" panose="02020603050405020304" pitchFamily="18" charset="0"/>
              </a:rPr>
              <a:t>combination of an NST every 12 hours and a daily BPP until delivery</a:t>
            </a:r>
          </a:p>
        </p:txBody>
      </p:sp>
    </p:spTree>
    <p:extLst>
      <p:ext uri="{BB962C8B-B14F-4D97-AF65-F5344CB8AC3E}">
        <p14:creationId xmlns:p14="http://schemas.microsoft.com/office/powerpoint/2010/main" xmlns="" val="435496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634082"/>
          </a:xfrm>
        </p:spPr>
        <p:txBody>
          <a:bodyPr>
            <a:normAutofit fontScale="90000"/>
          </a:bodyPr>
          <a:lstStyle/>
          <a:p>
            <a:r>
              <a:rPr lang="en-US" sz="2700" u="sng" dirty="0">
                <a:solidFill>
                  <a:srgbClr val="FF0000"/>
                </a:solidFill>
                <a:latin typeface="Times New Roman" panose="02020603050405020304" pitchFamily="18" charset="0"/>
                <a:cs typeface="Times New Roman" panose="02020603050405020304" pitchFamily="18" charset="0"/>
              </a:rPr>
              <a:t>The general sequence of Doppler and biophysical changes in FGR is:</a:t>
            </a:r>
            <a:r>
              <a:rPr lang="en-US" dirty="0"/>
              <a:t/>
            </a:r>
            <a:br>
              <a:rPr lang="en-US" dirty="0"/>
            </a:br>
            <a:endParaRPr lang="en-US" dirty="0"/>
          </a:p>
        </p:txBody>
      </p:sp>
      <p:sp>
        <p:nvSpPr>
          <p:cNvPr id="3" name="Content Placeholder 2"/>
          <p:cNvSpPr>
            <a:spLocks noGrp="1"/>
          </p:cNvSpPr>
          <p:nvPr>
            <p:ph idx="1"/>
          </p:nvPr>
        </p:nvSpPr>
        <p:spPr>
          <a:xfrm>
            <a:off x="0" y="548680"/>
            <a:ext cx="9036496" cy="6309320"/>
          </a:xfrm>
          <a:solidFill>
            <a:schemeClr val="accent1">
              <a:lumMod val="20000"/>
              <a:lumOff val="80000"/>
            </a:schemeClr>
          </a:solidFill>
        </p:spPr>
        <p:txBody>
          <a:bodyPr>
            <a:normAutofit fontScale="62500" lnSpcReduction="20000"/>
          </a:bodyPr>
          <a:lstStyle/>
          <a:p>
            <a:pPr>
              <a:lnSpc>
                <a:spcPct val="170000"/>
              </a:lnSpc>
            </a:pPr>
            <a:r>
              <a:rPr lang="en-US" dirty="0" smtClean="0">
                <a:latin typeface="Times New Roman" panose="02020603050405020304" pitchFamily="18" charset="0"/>
                <a:cs typeface="Times New Roman" panose="02020603050405020304" pitchFamily="18" charset="0"/>
              </a:rPr>
              <a:t>A </a:t>
            </a:r>
            <a:r>
              <a:rPr lang="en-US" b="1" u="sng" dirty="0">
                <a:solidFill>
                  <a:srgbClr val="00B050"/>
                </a:solidFill>
                <a:latin typeface="Times New Roman" panose="02020603050405020304" pitchFamily="18" charset="0"/>
                <a:cs typeface="Times New Roman" panose="02020603050405020304" pitchFamily="18" charset="0"/>
              </a:rPr>
              <a:t>reduction in umbilical venous flow </a:t>
            </a:r>
            <a:r>
              <a:rPr lang="en-US" dirty="0">
                <a:latin typeface="Times New Roman" panose="02020603050405020304" pitchFamily="18" charset="0"/>
                <a:cs typeface="Times New Roman" panose="02020603050405020304" pitchFamily="18" charset="0"/>
              </a:rPr>
              <a:t>is the initial hemodynamic change. Venous flow is redistributed away from the fetal liver and towards the heart. </a:t>
            </a:r>
            <a:r>
              <a:rPr lang="en-US" u="sng" dirty="0">
                <a:solidFill>
                  <a:srgbClr val="00B050"/>
                </a:solidFill>
                <a:latin typeface="Times New Roman" panose="02020603050405020304" pitchFamily="18" charset="0"/>
                <a:cs typeface="Times New Roman" panose="02020603050405020304" pitchFamily="18" charset="0"/>
              </a:rPr>
              <a:t>Liver size decreases</a:t>
            </a:r>
            <a:r>
              <a:rPr lang="en-US" dirty="0">
                <a:latin typeface="Times New Roman" panose="02020603050405020304" pitchFamily="18" charset="0"/>
                <a:cs typeface="Times New Roman" panose="02020603050405020304" pitchFamily="18" charset="0"/>
              </a:rPr>
              <a:t>, causing a lag in fetal abdominal circumference, which </a:t>
            </a:r>
            <a:r>
              <a:rPr lang="en-US" dirty="0">
                <a:solidFill>
                  <a:srgbClr val="FF0000"/>
                </a:solidFill>
                <a:latin typeface="Times New Roman" panose="02020603050405020304" pitchFamily="18" charset="0"/>
                <a:cs typeface="Times New Roman" panose="02020603050405020304" pitchFamily="18" charset="0"/>
              </a:rPr>
              <a:t>is the first biometric sign of FGR</a:t>
            </a:r>
            <a:r>
              <a:rPr lang="en-US" dirty="0">
                <a:latin typeface="Times New Roman" panose="02020603050405020304" pitchFamily="18" charset="0"/>
                <a:cs typeface="Times New Roman" panose="02020603050405020304" pitchFamily="18" charset="0"/>
              </a:rPr>
              <a:t>.</a:t>
            </a:r>
          </a:p>
          <a:p>
            <a:pPr>
              <a:lnSpc>
                <a:spcPct val="170000"/>
              </a:lnSpc>
            </a:pPr>
            <a:r>
              <a:rPr lang="en-US" u="sng" dirty="0" smtClean="0">
                <a:solidFill>
                  <a:schemeClr val="tx2"/>
                </a:solidFill>
                <a:latin typeface="Times New Roman" panose="02020603050405020304" pitchFamily="18" charset="0"/>
                <a:cs typeface="Times New Roman" panose="02020603050405020304" pitchFamily="18" charset="0"/>
              </a:rPr>
              <a:t>Umbilical </a:t>
            </a:r>
            <a:r>
              <a:rPr lang="en-US" u="sng" dirty="0">
                <a:solidFill>
                  <a:schemeClr val="tx2"/>
                </a:solidFill>
                <a:latin typeface="Times New Roman" panose="02020603050405020304" pitchFamily="18" charset="0"/>
                <a:cs typeface="Times New Roman" panose="02020603050405020304" pitchFamily="18" charset="0"/>
              </a:rPr>
              <a:t>artery Doppler index increases</a:t>
            </a:r>
            <a:r>
              <a:rPr lang="en-US" dirty="0">
                <a:latin typeface="Times New Roman" panose="02020603050405020304" pitchFamily="18" charset="0"/>
                <a:cs typeface="Times New Roman" panose="02020603050405020304" pitchFamily="18" charset="0"/>
              </a:rPr>
              <a:t> (diminished end-diastolic flow) due to increased resistance in the placental vasculature.</a:t>
            </a:r>
          </a:p>
          <a:p>
            <a:pPr>
              <a:lnSpc>
                <a:spcPct val="170000"/>
              </a:lnSpc>
            </a:pPr>
            <a:r>
              <a:rPr lang="en-US" dirty="0" smtClean="0">
                <a:solidFill>
                  <a:srgbClr val="FF0000"/>
                </a:solidFill>
                <a:latin typeface="Times New Roman" panose="02020603050405020304" pitchFamily="18" charset="0"/>
                <a:cs typeface="Times New Roman" panose="02020603050405020304" pitchFamily="18" charset="0"/>
              </a:rPr>
              <a:t>Middle </a:t>
            </a:r>
            <a:r>
              <a:rPr lang="en-US" dirty="0">
                <a:solidFill>
                  <a:srgbClr val="FF0000"/>
                </a:solidFill>
                <a:latin typeface="Times New Roman" panose="02020603050405020304" pitchFamily="18" charset="0"/>
                <a:cs typeface="Times New Roman" panose="02020603050405020304" pitchFamily="18" charset="0"/>
              </a:rPr>
              <a:t>cerebral artery (MCA) Doppler index (</a:t>
            </a:r>
            <a:r>
              <a:rPr lang="en-US" dirty="0" err="1">
                <a:solidFill>
                  <a:srgbClr val="FF0000"/>
                </a:solidFill>
                <a:latin typeface="Times New Roman" panose="02020603050405020304" pitchFamily="18" charset="0"/>
                <a:cs typeface="Times New Roman" panose="02020603050405020304" pitchFamily="18" charset="0"/>
              </a:rPr>
              <a:t>eg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pulsatility</a:t>
            </a:r>
            <a:r>
              <a:rPr lang="en-US" dirty="0">
                <a:solidFill>
                  <a:srgbClr val="FF0000"/>
                </a:solidFill>
                <a:latin typeface="Times New Roman" panose="02020603050405020304" pitchFamily="18" charset="0"/>
                <a:cs typeface="Times New Roman" panose="02020603050405020304" pitchFamily="18" charset="0"/>
              </a:rPr>
              <a:t> index) decreases (increased end-diastolic flow), </a:t>
            </a:r>
            <a:r>
              <a:rPr lang="en-US" dirty="0">
                <a:latin typeface="Times New Roman" panose="02020603050405020304" pitchFamily="18" charset="0"/>
                <a:cs typeface="Times New Roman" panose="02020603050405020304" pitchFamily="18" charset="0"/>
              </a:rPr>
              <a:t>resulting in preferential perfusion of the brain (brain-sparing effect).</a:t>
            </a:r>
          </a:p>
          <a:p>
            <a:pPr>
              <a:lnSpc>
                <a:spcPct val="170000"/>
              </a:lnSpc>
            </a:pPr>
            <a:r>
              <a:rPr lang="en-US" u="sng" dirty="0" smtClean="0">
                <a:solidFill>
                  <a:srgbClr val="00B050"/>
                </a:solidFill>
                <a:latin typeface="Times New Roman" panose="02020603050405020304" pitchFamily="18" charset="0"/>
                <a:cs typeface="Times New Roman" panose="02020603050405020304" pitchFamily="18" charset="0"/>
              </a:rPr>
              <a:t>Increasing </a:t>
            </a:r>
            <a:r>
              <a:rPr lang="en-US" u="sng" dirty="0">
                <a:solidFill>
                  <a:srgbClr val="00B050"/>
                </a:solidFill>
                <a:latin typeface="Times New Roman" panose="02020603050405020304" pitchFamily="18" charset="0"/>
                <a:cs typeface="Times New Roman" panose="02020603050405020304" pitchFamily="18" charset="0"/>
              </a:rPr>
              <a:t>placental vascular resistance </a:t>
            </a:r>
            <a:r>
              <a:rPr lang="en-US" dirty="0">
                <a:latin typeface="Times New Roman" panose="02020603050405020304" pitchFamily="18" charset="0"/>
                <a:cs typeface="Times New Roman" panose="02020603050405020304" pitchFamily="18" charset="0"/>
              </a:rPr>
              <a:t>results in absent and then reversed end-diastolic flow in the umbilical artery.</a:t>
            </a:r>
          </a:p>
          <a:p>
            <a:pPr>
              <a:lnSpc>
                <a:spcPct val="170000"/>
              </a:lnSpc>
            </a:pPr>
            <a:r>
              <a:rPr lang="en-US" u="sng" dirty="0" smtClean="0">
                <a:solidFill>
                  <a:srgbClr val="002060"/>
                </a:solidFill>
                <a:latin typeface="Times New Roman" panose="02020603050405020304" pitchFamily="18" charset="0"/>
                <a:cs typeface="Times New Roman" panose="02020603050405020304" pitchFamily="18" charset="0"/>
              </a:rPr>
              <a:t>MCA </a:t>
            </a:r>
            <a:r>
              <a:rPr lang="en-US" u="sng" dirty="0">
                <a:solidFill>
                  <a:srgbClr val="002060"/>
                </a:solidFill>
                <a:latin typeface="Times New Roman" panose="02020603050405020304" pitchFamily="18" charset="0"/>
                <a:cs typeface="Times New Roman" panose="02020603050405020304" pitchFamily="18" charset="0"/>
              </a:rPr>
              <a:t>peak systolic velocity increases </a:t>
            </a:r>
            <a:r>
              <a:rPr lang="en-US" dirty="0">
                <a:latin typeface="Times New Roman" panose="02020603050405020304" pitchFamily="18" charset="0"/>
                <a:cs typeface="Times New Roman" panose="02020603050405020304" pitchFamily="18" charset="0"/>
              </a:rPr>
              <a:t>secondary to an increase in the PCO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decrease in the PO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in blood delivered to the fetal </a:t>
            </a:r>
            <a:r>
              <a:rPr lang="en-US" dirty="0" smtClean="0">
                <a:latin typeface="Times New Roman" panose="02020603050405020304" pitchFamily="18" charset="0"/>
                <a:cs typeface="Times New Roman" panose="02020603050405020304" pitchFamily="18" charset="0"/>
              </a:rPr>
              <a:t>brain.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1936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507288" cy="4581127"/>
          </a:xfrm>
        </p:spPr>
        <p:txBody>
          <a:bodyPr>
            <a:normAutofit fontScale="70000" lnSpcReduction="20000"/>
          </a:bodyPr>
          <a:lstStyle/>
          <a:p>
            <a:pPr>
              <a:lnSpc>
                <a:spcPct val="170000"/>
              </a:lnSpc>
            </a:pPr>
            <a:r>
              <a:rPr lang="en-US" dirty="0">
                <a:latin typeface="Times New Roman" panose="02020603050405020304" pitchFamily="18" charset="0"/>
                <a:cs typeface="Times New Roman" panose="02020603050405020304" pitchFamily="18" charset="0"/>
              </a:rPr>
              <a:t>As cardiac performance deteriorates due to chronic hypoxia and nutritional deprivation, </a:t>
            </a:r>
            <a:r>
              <a:rPr lang="en-US" u="sng" dirty="0">
                <a:solidFill>
                  <a:srgbClr val="FF0000"/>
                </a:solidFill>
                <a:latin typeface="Times New Roman" panose="02020603050405020304" pitchFamily="18" charset="0"/>
                <a:cs typeface="Times New Roman" panose="02020603050405020304" pitchFamily="18" charset="0"/>
              </a:rPr>
              <a:t>absent or reversed end-diastolic flow in the ductus </a:t>
            </a:r>
            <a:r>
              <a:rPr lang="en-US" u="sng" dirty="0" err="1">
                <a:solidFill>
                  <a:srgbClr val="FF0000"/>
                </a:solidFill>
                <a:latin typeface="Times New Roman" panose="02020603050405020304" pitchFamily="18" charset="0"/>
                <a:cs typeface="Times New Roman" panose="02020603050405020304" pitchFamily="18" charset="0"/>
              </a:rPr>
              <a:t>venosus</a:t>
            </a:r>
            <a:r>
              <a:rPr lang="en-US" u="sng" dirty="0">
                <a:solidFill>
                  <a:srgbClr val="FF0000"/>
                </a:solidFill>
                <a:latin typeface="Times New Roman" panose="02020603050405020304" pitchFamily="18" charset="0"/>
                <a:cs typeface="Times New Roman" panose="02020603050405020304" pitchFamily="18" charset="0"/>
              </a:rPr>
              <a:t> and pulsatile umbilical venous flow </a:t>
            </a:r>
            <a:r>
              <a:rPr lang="en-US" dirty="0">
                <a:latin typeface="Times New Roman" panose="02020603050405020304" pitchFamily="18" charset="0"/>
                <a:cs typeface="Times New Roman" panose="02020603050405020304" pitchFamily="18" charset="0"/>
              </a:rPr>
              <a:t>may develop.</a:t>
            </a:r>
          </a:p>
          <a:p>
            <a:pPr>
              <a:lnSpc>
                <a:spcPct val="170000"/>
              </a:lnSpc>
            </a:pPr>
            <a:r>
              <a:rPr lang="en-US" dirty="0">
                <a:latin typeface="Times New Roman" panose="02020603050405020304" pitchFamily="18" charset="0"/>
                <a:cs typeface="Times New Roman" panose="02020603050405020304" pitchFamily="18" charset="0"/>
              </a:rPr>
              <a:t>Lastly, </a:t>
            </a:r>
            <a:r>
              <a:rPr lang="en-US" u="sng" dirty="0">
                <a:solidFill>
                  <a:srgbClr val="00B050"/>
                </a:solidFill>
                <a:latin typeface="Times New Roman" panose="02020603050405020304" pitchFamily="18" charset="0"/>
                <a:cs typeface="Times New Roman" panose="02020603050405020304" pitchFamily="18" charset="0"/>
              </a:rPr>
              <a:t>tricuspid regurgitation and reversed flow at the aortic arch </a:t>
            </a:r>
            <a:r>
              <a:rPr lang="en-US" dirty="0">
                <a:latin typeface="Times New Roman" panose="02020603050405020304" pitchFamily="18" charset="0"/>
                <a:cs typeface="Times New Roman" panose="02020603050405020304" pitchFamily="18" charset="0"/>
              </a:rPr>
              <a:t>develop, which can be </a:t>
            </a:r>
            <a:r>
              <a:rPr lang="en-US" dirty="0" smtClean="0">
                <a:latin typeface="Times New Roman" panose="02020603050405020304" pitchFamily="18" charset="0"/>
                <a:cs typeface="Times New Roman" panose="02020603050405020304" pitchFamily="18" charset="0"/>
              </a:rPr>
              <a:t>pre-terminal </a:t>
            </a:r>
            <a:r>
              <a:rPr lang="en-US" dirty="0">
                <a:latin typeface="Times New Roman" panose="02020603050405020304" pitchFamily="18" charset="0"/>
                <a:cs typeface="Times New Roman" panose="02020603050405020304" pitchFamily="18" charset="0"/>
              </a:rPr>
              <a:t>events.</a:t>
            </a:r>
          </a:p>
          <a:p>
            <a:pPr>
              <a:lnSpc>
                <a:spcPct val="170000"/>
              </a:lnSpc>
            </a:pPr>
            <a:r>
              <a:rPr lang="en-US" dirty="0">
                <a:latin typeface="Times New Roman" panose="02020603050405020304" pitchFamily="18" charset="0"/>
                <a:cs typeface="Times New Roman" panose="02020603050405020304" pitchFamily="18" charset="0"/>
              </a:rPr>
              <a:t>Near the end of this sequence, biophysical changes usually become apparent: The </a:t>
            </a:r>
            <a:r>
              <a:rPr lang="en-US" u="sng" dirty="0" smtClean="0">
                <a:solidFill>
                  <a:schemeClr val="tx2"/>
                </a:solidFill>
                <a:latin typeface="Times New Roman" panose="02020603050405020304" pitchFamily="18" charset="0"/>
                <a:cs typeface="Times New Roman" panose="02020603050405020304" pitchFamily="18" charset="0"/>
              </a:rPr>
              <a:t>non-stress </a:t>
            </a:r>
            <a:r>
              <a:rPr lang="en-US" u="sng" dirty="0">
                <a:solidFill>
                  <a:schemeClr val="tx2"/>
                </a:solidFill>
                <a:latin typeface="Times New Roman" panose="02020603050405020304" pitchFamily="18" charset="0"/>
                <a:cs typeface="Times New Roman" panose="02020603050405020304" pitchFamily="18" charset="0"/>
              </a:rPr>
              <a:t>test (NST) becomes nonreactive, the BPP score falls, and late decelerations accompany contractions</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xmlns="" val="3758800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579296" cy="6480720"/>
          </a:xfrm>
        </p:spPr>
        <p:txBody>
          <a:bodyPr>
            <a:normAutofit fontScale="62500" lnSpcReduction="20000"/>
          </a:bodyPr>
          <a:lstStyle/>
          <a:p>
            <a:pPr>
              <a:lnSpc>
                <a:spcPct val="170000"/>
              </a:lnSpc>
            </a:pPr>
            <a:r>
              <a:rPr lang="en-US" b="1" dirty="0">
                <a:latin typeface="Times New Roman" panose="02020603050405020304" pitchFamily="18" charset="0"/>
                <a:cs typeface="Times New Roman" panose="02020603050405020304" pitchFamily="18" charset="0"/>
              </a:rPr>
              <a:t>Antenatal corticosteroids</a:t>
            </a:r>
            <a:r>
              <a:rPr lang="en-US" dirty="0">
                <a:latin typeface="Times New Roman" panose="02020603050405020304" pitchFamily="18" charset="0"/>
                <a:cs typeface="Times New Roman" panose="02020603050405020304" pitchFamily="18" charset="0"/>
              </a:rPr>
              <a:t> — Ideally, a course of antenatal corticosteroids is given in the week before preterm delivery is anticipated. </a:t>
            </a:r>
            <a:endParaRPr lang="en-US" dirty="0" smtClean="0">
              <a:latin typeface="Times New Roman" panose="02020603050405020304" pitchFamily="18" charset="0"/>
              <a:cs typeface="Times New Roman" panose="02020603050405020304" pitchFamily="18" charset="0"/>
            </a:endParaRPr>
          </a:p>
          <a:p>
            <a:pPr>
              <a:lnSpc>
                <a:spcPct val="170000"/>
              </a:lnSpc>
            </a:pPr>
            <a:r>
              <a:rPr lang="en-US" dirty="0" smtClean="0">
                <a:latin typeface="Times New Roman" panose="02020603050405020304" pitchFamily="18" charset="0"/>
                <a:cs typeface="Times New Roman" panose="02020603050405020304" pitchFamily="18" charset="0"/>
              </a:rPr>
              <a:t>Timing </a:t>
            </a:r>
            <a:r>
              <a:rPr lang="en-US" dirty="0">
                <a:latin typeface="Times New Roman" panose="02020603050405020304" pitchFamily="18" charset="0"/>
                <a:cs typeface="Times New Roman" panose="02020603050405020304" pitchFamily="18" charset="0"/>
              </a:rPr>
              <a:t>is estimated based on multiple factors, including the severity of FGR, Doppler findings, comorbid conditions, and rate of deterioration in fetal status. </a:t>
            </a:r>
            <a:endParaRPr lang="en-US" dirty="0" smtClean="0">
              <a:latin typeface="Times New Roman" panose="02020603050405020304" pitchFamily="18" charset="0"/>
              <a:cs typeface="Times New Roman" panose="02020603050405020304" pitchFamily="18" charset="0"/>
            </a:endParaRPr>
          </a:p>
          <a:p>
            <a:pPr>
              <a:lnSpc>
                <a:spcPct val="170000"/>
              </a:lnSpc>
            </a:pPr>
            <a:r>
              <a:rPr lang="en-US" dirty="0">
                <a:latin typeface="Times New Roman" panose="02020603050405020304" pitchFamily="18" charset="0"/>
                <a:cs typeface="Times New Roman" panose="02020603050405020304" pitchFamily="18" charset="0"/>
              </a:rPr>
              <a:t>The efficacy of antenatal steroids for reducing neonatal morbidity and mortality in the preterm growth-restricted neonate remains </a:t>
            </a:r>
            <a:r>
              <a:rPr lang="en-US" u="sng" dirty="0" smtClean="0">
                <a:solidFill>
                  <a:srgbClr val="FF0000"/>
                </a:solidFill>
                <a:latin typeface="Times New Roman" panose="02020603050405020304" pitchFamily="18" charset="0"/>
                <a:cs typeface="Times New Roman" panose="02020603050405020304" pitchFamily="18" charset="0"/>
              </a:rPr>
              <a:t>controversial</a:t>
            </a:r>
            <a:r>
              <a:rPr lang="en-US" dirty="0" smtClean="0">
                <a:latin typeface="Times New Roman" panose="02020603050405020304" pitchFamily="18" charset="0"/>
                <a:cs typeface="Times New Roman" panose="02020603050405020304" pitchFamily="18" charset="0"/>
              </a:rPr>
              <a:t>.</a:t>
            </a:r>
          </a:p>
          <a:p>
            <a:pPr>
              <a:lnSpc>
                <a:spcPct val="170000"/>
              </a:lnSpc>
            </a:pPr>
            <a:r>
              <a:rPr lang="en-US" dirty="0">
                <a:solidFill>
                  <a:srgbClr val="FF0000"/>
                </a:solidFill>
                <a:latin typeface="Times New Roman" panose="02020603050405020304" pitchFamily="18" charset="0"/>
                <a:cs typeface="Times New Roman" panose="02020603050405020304" pitchFamily="18" charset="0"/>
              </a:rPr>
              <a:t>One action of glucocorticoids </a:t>
            </a:r>
            <a:r>
              <a:rPr lang="en-US" dirty="0">
                <a:latin typeface="Times New Roman" panose="02020603050405020304" pitchFamily="18" charset="0"/>
                <a:cs typeface="Times New Roman" panose="02020603050405020304" pitchFamily="18" charset="0"/>
              </a:rPr>
              <a:t>is to </a:t>
            </a:r>
            <a:r>
              <a:rPr lang="en-US" dirty="0">
                <a:solidFill>
                  <a:schemeClr val="tx2"/>
                </a:solidFill>
                <a:latin typeface="Times New Roman" panose="02020603050405020304" pitchFamily="18" charset="0"/>
                <a:cs typeface="Times New Roman" panose="02020603050405020304" pitchFamily="18" charset="0"/>
              </a:rPr>
              <a:t>enhance the tropic effect of </a:t>
            </a:r>
            <a:r>
              <a:rPr lang="en-US" dirty="0" err="1">
                <a:solidFill>
                  <a:schemeClr val="tx2"/>
                </a:solidFill>
                <a:latin typeface="Times New Roman" panose="02020603050405020304" pitchFamily="18" charset="0"/>
                <a:cs typeface="Times New Roman" panose="02020603050405020304" pitchFamily="18" charset="0"/>
              </a:rPr>
              <a:t>catecholamines</a:t>
            </a:r>
            <a:r>
              <a:rPr lang="en-US" dirty="0">
                <a:solidFill>
                  <a:schemeClr val="tx2"/>
                </a:solidFill>
                <a:latin typeface="Times New Roman" panose="02020603050405020304" pitchFamily="18" charset="0"/>
                <a:cs typeface="Times New Roman" panose="02020603050405020304" pitchFamily="18" charset="0"/>
              </a:rPr>
              <a:t> on heart muscle</a:t>
            </a:r>
            <a:r>
              <a:rPr lang="en-US" dirty="0">
                <a:latin typeface="Times New Roman" panose="02020603050405020304" pitchFamily="18" charset="0"/>
                <a:cs typeface="Times New Roman" panose="02020603050405020304" pitchFamily="18" charset="0"/>
              </a:rPr>
              <a:t>. It is hypothesized that </a:t>
            </a:r>
            <a:r>
              <a:rPr lang="en-US" dirty="0" err="1">
                <a:latin typeface="Times New Roman" panose="02020603050405020304" pitchFamily="18" charset="0"/>
                <a:cs typeface="Times New Roman" panose="02020603050405020304" pitchFamily="18" charset="0"/>
              </a:rPr>
              <a:t>inotropy</a:t>
            </a:r>
            <a:r>
              <a:rPr lang="en-US" dirty="0">
                <a:latin typeface="Times New Roman" panose="02020603050405020304" pitchFamily="18" charset="0"/>
                <a:cs typeface="Times New Roman" panose="02020603050405020304" pitchFamily="18" charset="0"/>
              </a:rPr>
              <a:t> does not improve in sicker fetuses because they have impaired cardiac wall compliance.</a:t>
            </a:r>
          </a:p>
          <a:p>
            <a:endParaRPr lang="en-US" dirty="0" smtClean="0"/>
          </a:p>
          <a:p>
            <a:endParaRPr lang="en-US" dirty="0" smtClean="0"/>
          </a:p>
        </p:txBody>
      </p:sp>
    </p:spTree>
    <p:extLst>
      <p:ext uri="{BB962C8B-B14F-4D97-AF65-F5344CB8AC3E}">
        <p14:creationId xmlns:p14="http://schemas.microsoft.com/office/powerpoint/2010/main" xmlns="" val="2346741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a:bodyPr>
          <a:lstStyle/>
          <a:p>
            <a:pPr>
              <a:lnSpc>
                <a:spcPct val="150000"/>
              </a:lnSpc>
            </a:pPr>
            <a:r>
              <a:rPr lang="en-US" sz="2400" b="1" dirty="0">
                <a:latin typeface="Times New Roman" panose="02020603050405020304" pitchFamily="18" charset="0"/>
                <a:cs typeface="Times New Roman" panose="02020603050405020304" pitchFamily="18" charset="0"/>
              </a:rPr>
              <a:t>Maternal interventions</a:t>
            </a:r>
            <a:r>
              <a:rPr lang="en-US" sz="2400" dirty="0">
                <a:latin typeface="Times New Roman" panose="02020603050405020304" pitchFamily="18" charset="0"/>
                <a:cs typeface="Times New Roman" panose="02020603050405020304" pitchFamily="18" charset="0"/>
              </a:rPr>
              <a:t> — There is </a:t>
            </a:r>
            <a:r>
              <a:rPr lang="en-US" sz="2400" dirty="0">
                <a:solidFill>
                  <a:srgbClr val="FF0000"/>
                </a:solidFill>
                <a:latin typeface="Times New Roman" panose="02020603050405020304" pitchFamily="18" charset="0"/>
                <a:cs typeface="Times New Roman" panose="02020603050405020304" pitchFamily="18" charset="0"/>
              </a:rPr>
              <a:t>no convincing evidence</a:t>
            </a:r>
            <a:r>
              <a:rPr lang="en-US" sz="2400" dirty="0">
                <a:latin typeface="Times New Roman" panose="02020603050405020304" pitchFamily="18" charset="0"/>
                <a:cs typeface="Times New Roman" panose="02020603050405020304" pitchFamily="18" charset="0"/>
              </a:rPr>
              <a:t> that any intervention in healthy women improves the growth of growth-restricted fetuses. Numerous approaches have been tried in small randomized trials, including </a:t>
            </a:r>
            <a:r>
              <a:rPr lang="en-US" sz="2400" u="sng" dirty="0">
                <a:solidFill>
                  <a:srgbClr val="FF0000"/>
                </a:solidFill>
                <a:latin typeface="Times New Roman" panose="02020603050405020304" pitchFamily="18" charset="0"/>
                <a:cs typeface="Times New Roman" panose="02020603050405020304" pitchFamily="18" charset="0"/>
              </a:rPr>
              <a:t>maternal nutritional supplementation</a:t>
            </a:r>
            <a:r>
              <a:rPr lang="en-US" sz="2400" dirty="0">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oxygen therapy</a:t>
            </a:r>
            <a:r>
              <a:rPr lang="en-US" sz="2400" dirty="0">
                <a:latin typeface="Times New Roman" panose="02020603050405020304" pitchFamily="18" charset="0"/>
                <a:cs typeface="Times New Roman" panose="02020603050405020304" pitchFamily="18" charset="0"/>
              </a:rPr>
              <a:t>, and interventions to improve blood flow to the placenta, such as </a:t>
            </a:r>
            <a:r>
              <a:rPr lang="en-US" sz="2400" u="sng" dirty="0">
                <a:solidFill>
                  <a:srgbClr val="FF0000"/>
                </a:solidFill>
                <a:latin typeface="Times New Roman" panose="02020603050405020304" pitchFamily="18" charset="0"/>
                <a:cs typeface="Times New Roman" panose="02020603050405020304" pitchFamily="18" charset="0"/>
              </a:rPr>
              <a:t>plasma volume expansion</a:t>
            </a:r>
            <a:r>
              <a:rPr lang="en-US" sz="2400" dirty="0">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low-dose </a:t>
            </a:r>
            <a:r>
              <a:rPr lang="en-US" sz="2400" u="sng" dirty="0">
                <a:solidFill>
                  <a:srgbClr val="FF0000"/>
                </a:solidFill>
                <a:latin typeface="Times New Roman" panose="02020603050405020304" pitchFamily="18" charset="0"/>
                <a:cs typeface="Times New Roman" panose="02020603050405020304" pitchFamily="18" charset="0"/>
                <a:hlinkClick r:id="rId2"/>
              </a:rPr>
              <a:t>aspirin</a:t>
            </a:r>
            <a:r>
              <a:rPr lang="en-US" sz="2400" dirty="0">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bed rest</a:t>
            </a:r>
            <a:r>
              <a:rPr lang="en-US" sz="2400" dirty="0">
                <a:latin typeface="Times New Roman" panose="02020603050405020304" pitchFamily="18" charset="0"/>
                <a:cs typeface="Times New Roman" panose="02020603050405020304" pitchFamily="18" charset="0"/>
              </a:rPr>
              <a:t>, and </a:t>
            </a:r>
            <a:r>
              <a:rPr lang="en-US" sz="2400" u="sng" dirty="0">
                <a:solidFill>
                  <a:srgbClr val="FF0000"/>
                </a:solidFill>
                <a:latin typeface="Times New Roman" panose="02020603050405020304" pitchFamily="18" charset="0"/>
                <a:cs typeface="Times New Roman" panose="02020603050405020304" pitchFamily="18" charset="0"/>
              </a:rPr>
              <a:t>anticoagulation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Use of a phosphodiesterase-5 enzyme inhibitor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hlinkClick r:id="rId3"/>
              </a:rPr>
              <a:t>tadalafil</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4"/>
              </a:rPr>
              <a:t>sildenafil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 </a:t>
            </a:r>
            <a:r>
              <a:rPr lang="en-US" sz="2400" dirty="0">
                <a:latin typeface="Times New Roman" panose="02020603050405020304" pitchFamily="18" charset="0"/>
                <a:cs typeface="Times New Roman" panose="02020603050405020304" pitchFamily="18" charset="0"/>
              </a:rPr>
              <a:t>a </a:t>
            </a:r>
            <a:r>
              <a:rPr lang="en-US" sz="2400" dirty="0">
                <a:solidFill>
                  <a:schemeClr val="accent1"/>
                </a:solidFill>
                <a:latin typeface="Times New Roman" panose="02020603050405020304" pitchFamily="18" charset="0"/>
                <a:cs typeface="Times New Roman" panose="02020603050405020304" pitchFamily="18" charset="0"/>
              </a:rPr>
              <a:t>statin</a:t>
            </a:r>
            <a:r>
              <a:rPr lang="en-US" sz="2400" dirty="0">
                <a:latin typeface="Times New Roman" panose="02020603050405020304" pitchFamily="18" charset="0"/>
                <a:cs typeface="Times New Roman" panose="02020603050405020304" pitchFamily="18" charset="0"/>
              </a:rPr>
              <a:t> appeared promising and was under </a:t>
            </a:r>
            <a:r>
              <a:rPr lang="en-US" sz="2400" dirty="0" smtClean="0">
                <a:latin typeface="Times New Roman" panose="02020603050405020304" pitchFamily="18" charset="0"/>
                <a:cs typeface="Times New Roman" panose="02020603050405020304" pitchFamily="18" charset="0"/>
              </a:rPr>
              <a:t>investigation.</a:t>
            </a:r>
          </a:p>
          <a:p>
            <a:pPr>
              <a:lnSpc>
                <a:spcPct val="150000"/>
              </a:lnSpc>
            </a:pPr>
            <a:r>
              <a:rPr lang="en-US" sz="2400" dirty="0">
                <a:latin typeface="Times New Roman" panose="02020603050405020304" pitchFamily="18" charset="0"/>
                <a:ea typeface="Calibri" panose="020F0502020204030204" pitchFamily="34" charset="0"/>
              </a:rPr>
              <a:t>In </a:t>
            </a:r>
            <a:r>
              <a:rPr lang="en-US" sz="2400" dirty="0">
                <a:solidFill>
                  <a:srgbClr val="FF0000"/>
                </a:solidFill>
                <a:latin typeface="Times New Roman" panose="02020603050405020304" pitchFamily="18" charset="0"/>
                <a:ea typeface="Calibri" panose="020F0502020204030204" pitchFamily="34" charset="0"/>
              </a:rPr>
              <a:t>smokers</a:t>
            </a:r>
            <a:r>
              <a:rPr lang="en-US" sz="2400" dirty="0">
                <a:latin typeface="Times New Roman" panose="02020603050405020304" pitchFamily="18" charset="0"/>
                <a:ea typeface="Calibri" panose="020F0502020204030204" pitchFamily="34" charset="0"/>
              </a:rPr>
              <a:t>, an intensive smoking cessation program may be of value and has other pregnancy and health benefits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7242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fontScale="62500" lnSpcReduction="20000"/>
          </a:bodyPr>
          <a:lstStyle/>
          <a:p>
            <a:pPr>
              <a:lnSpc>
                <a:spcPct val="160000"/>
              </a:lnSpc>
            </a:pPr>
            <a:r>
              <a:rPr lang="en-US" b="1" dirty="0">
                <a:latin typeface="Times New Roman" panose="02020603050405020304" pitchFamily="18" charset="0"/>
                <a:cs typeface="Times New Roman" panose="02020603050405020304" pitchFamily="18" charset="0"/>
              </a:rPr>
              <a:t>Our approach</a:t>
            </a:r>
            <a:r>
              <a:rPr lang="en-US" dirty="0">
                <a:latin typeface="Times New Roman" panose="02020603050405020304" pitchFamily="18" charset="0"/>
                <a:cs typeface="Times New Roman" panose="02020603050405020304" pitchFamily="18" charset="0"/>
              </a:rPr>
              <a:t> — We time the delivery of the growth-restricted fetus based on a combination of factors, including </a:t>
            </a:r>
            <a:r>
              <a:rPr lang="en-US" dirty="0">
                <a:solidFill>
                  <a:srgbClr val="FF0000"/>
                </a:solidFill>
                <a:latin typeface="Times New Roman" panose="02020603050405020304" pitchFamily="18" charset="0"/>
                <a:cs typeface="Times New Roman" panose="02020603050405020304" pitchFamily="18" charset="0"/>
              </a:rPr>
              <a:t>gestational age</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Doppler ultrasound of the umbilical artery</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BPP score</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ductus </a:t>
            </a:r>
            <a:r>
              <a:rPr lang="en-US" dirty="0" err="1">
                <a:solidFill>
                  <a:srgbClr val="FF0000"/>
                </a:solidFill>
                <a:latin typeface="Times New Roman" panose="02020603050405020304" pitchFamily="18" charset="0"/>
                <a:cs typeface="Times New Roman" panose="02020603050405020304" pitchFamily="18" charset="0"/>
              </a:rPr>
              <a:t>venosus</a:t>
            </a:r>
            <a:r>
              <a:rPr lang="en-US" dirty="0">
                <a:solidFill>
                  <a:srgbClr val="FF0000"/>
                </a:solidFill>
                <a:latin typeface="Times New Roman" panose="02020603050405020304" pitchFamily="18" charset="0"/>
                <a:cs typeface="Times New Roman" panose="02020603050405020304" pitchFamily="18" charset="0"/>
              </a:rPr>
              <a:t> Doppler</a:t>
            </a:r>
            <a:r>
              <a:rPr lang="en-US" dirty="0">
                <a:latin typeface="Times New Roman" panose="02020603050405020304" pitchFamily="18" charset="0"/>
                <a:cs typeface="Times New Roman" panose="02020603050405020304" pitchFamily="18" charset="0"/>
              </a:rPr>
              <a:t>, and the presence or absence </a:t>
            </a:r>
            <a:r>
              <a:rPr lang="en-US" dirty="0">
                <a:solidFill>
                  <a:schemeClr val="tx1"/>
                </a:solidFill>
                <a:latin typeface="Times New Roman" panose="02020603050405020304" pitchFamily="18" charset="0"/>
                <a:cs typeface="Times New Roman" panose="02020603050405020304" pitchFamily="18" charset="0"/>
              </a:rPr>
              <a:t>of risk factors </a:t>
            </a:r>
            <a:r>
              <a:rPr lang="en-US" dirty="0">
                <a:latin typeface="Times New Roman" panose="02020603050405020304" pitchFamily="18" charset="0"/>
                <a:cs typeface="Times New Roman" panose="02020603050405020304" pitchFamily="18" charset="0"/>
              </a:rPr>
              <a:t>for, or signs of, </a:t>
            </a:r>
            <a:r>
              <a:rPr lang="en-US" dirty="0" err="1">
                <a:solidFill>
                  <a:srgbClr val="FF0000"/>
                </a:solidFill>
                <a:latin typeface="Times New Roman" panose="02020603050405020304" pitchFamily="18" charset="0"/>
                <a:cs typeface="Times New Roman" panose="02020603050405020304" pitchFamily="18" charset="0"/>
              </a:rPr>
              <a:t>uteroplacental</a:t>
            </a:r>
            <a:r>
              <a:rPr lang="en-US" dirty="0">
                <a:solidFill>
                  <a:srgbClr val="FF0000"/>
                </a:solidFill>
                <a:latin typeface="Times New Roman" panose="02020603050405020304" pitchFamily="18" charset="0"/>
                <a:cs typeface="Times New Roman" panose="02020603050405020304" pitchFamily="18" charset="0"/>
              </a:rPr>
              <a:t> insufficiency</a:t>
            </a:r>
            <a:r>
              <a:rPr lang="en-US" dirty="0" smtClean="0">
                <a:latin typeface="Times New Roman" panose="02020603050405020304" pitchFamily="18" charset="0"/>
                <a:cs typeface="Times New Roman" panose="02020603050405020304" pitchFamily="18" charset="0"/>
              </a:rPr>
              <a:t>.</a:t>
            </a:r>
          </a:p>
          <a:p>
            <a:pPr>
              <a:lnSpc>
                <a:spcPct val="16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u="sng" dirty="0">
                <a:solidFill>
                  <a:srgbClr val="00B050"/>
                </a:solidFill>
                <a:latin typeface="Times New Roman" panose="02020603050405020304" pitchFamily="18" charset="0"/>
                <a:cs typeface="Times New Roman" panose="02020603050405020304" pitchFamily="18" charset="0"/>
              </a:rPr>
              <a:t>goal</a:t>
            </a:r>
            <a:r>
              <a:rPr lang="en-US" dirty="0">
                <a:latin typeface="Times New Roman" panose="02020603050405020304" pitchFamily="18" charset="0"/>
                <a:cs typeface="Times New Roman" panose="02020603050405020304" pitchFamily="18" charset="0"/>
              </a:rPr>
              <a:t> is to maximize fetal maturity and growth while minimizing the risks of fetal or neonatal mortality and short-term and long-term morbidity. </a:t>
            </a:r>
            <a:endParaRPr lang="en-US" dirty="0" smtClean="0">
              <a:latin typeface="Times New Roman" panose="02020603050405020304" pitchFamily="18" charset="0"/>
              <a:cs typeface="Times New Roman" panose="02020603050405020304" pitchFamily="18" charset="0"/>
            </a:endParaRPr>
          </a:p>
          <a:p>
            <a:pPr>
              <a:lnSpc>
                <a:spcPct val="16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greatest challenge related to timing of delivery is in the preterm fetus &lt;32 weeks of gestation. </a:t>
            </a:r>
            <a:endParaRPr lang="en-US" dirty="0" smtClean="0">
              <a:latin typeface="Times New Roman" panose="02020603050405020304" pitchFamily="18" charset="0"/>
              <a:cs typeface="Times New Roman" panose="02020603050405020304" pitchFamily="18" charset="0"/>
            </a:endParaRPr>
          </a:p>
          <a:p>
            <a:pPr>
              <a:lnSpc>
                <a:spcPct val="160000"/>
              </a:lnSpc>
            </a:pPr>
            <a:r>
              <a:rPr lang="en-US" dirty="0" smtClean="0">
                <a:latin typeface="Times New Roman" panose="02020603050405020304" pitchFamily="18" charset="0"/>
                <a:cs typeface="Times New Roman" panose="02020603050405020304" pitchFamily="18" charset="0"/>
              </a:rPr>
              <a:t>Morbidity </a:t>
            </a:r>
            <a:r>
              <a:rPr lang="en-US" dirty="0">
                <a:latin typeface="Times New Roman" panose="02020603050405020304" pitchFamily="18" charset="0"/>
                <a:cs typeface="Times New Roman" panose="02020603050405020304" pitchFamily="18" charset="0"/>
              </a:rPr>
              <a:t>and mortality related to preterm delivery is relatively high before 32 </a:t>
            </a:r>
            <a:r>
              <a:rPr lang="en-US" dirty="0" smtClean="0">
                <a:latin typeface="Times New Roman" panose="02020603050405020304" pitchFamily="18" charset="0"/>
                <a:cs typeface="Times New Roman" panose="02020603050405020304" pitchFamily="18" charset="0"/>
              </a:rPr>
              <a:t>weeks, </a:t>
            </a:r>
            <a:r>
              <a:rPr lang="en-US" dirty="0">
                <a:latin typeface="Times New Roman" panose="02020603050405020304" pitchFamily="18" charset="0"/>
                <a:cs typeface="Times New Roman" panose="02020603050405020304" pitchFamily="18" charset="0"/>
              </a:rPr>
              <a:t>and between 26 and 29 weeks of gestation each day in utero has been estimated to improve survival by 1 to 2 </a:t>
            </a:r>
            <a:r>
              <a:rPr lang="en-US" dirty="0" smtClean="0">
                <a:latin typeface="Times New Roman" panose="02020603050405020304" pitchFamily="18" charset="0"/>
                <a:cs typeface="Times New Roman" panose="02020603050405020304" pitchFamily="18" charset="0"/>
              </a:rPr>
              <a:t>percent.</a:t>
            </a:r>
          </a:p>
          <a:p>
            <a:pPr>
              <a:lnSpc>
                <a:spcPct val="150000"/>
              </a:lnSpc>
              <a:spcAft>
                <a:spcPts val="800"/>
              </a:spcAft>
              <a:buFont typeface="Wingdings" panose="05000000000000000000" pitchFamily="2" charset="2"/>
              <a:buChar char="q"/>
            </a:pPr>
            <a:r>
              <a:rPr lang="en-US" b="1" u="sng"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Persistent </a:t>
            </a:r>
            <a:r>
              <a:rPr lang="en-US" b="1" u="sng" dirty="0">
                <a:solidFill>
                  <a:srgbClr val="00B050"/>
                </a:solidFill>
                <a:latin typeface="Times New Roman" panose="02020603050405020304" pitchFamily="18" charset="0"/>
                <a:ea typeface="Calibri" panose="020F0502020204030204" pitchFamily="34" charset="0"/>
                <a:cs typeface="Arial" panose="020B0604020202020204" pitchFamily="34" charset="0"/>
              </a:rPr>
              <a:t>reversed a-wave of the ductus </a:t>
            </a:r>
            <a:r>
              <a:rPr lang="en-US" b="1" u="sng" dirty="0" err="1">
                <a:solidFill>
                  <a:srgbClr val="00B050"/>
                </a:solidFill>
                <a:latin typeface="Times New Roman" panose="02020603050405020304" pitchFamily="18" charset="0"/>
                <a:ea typeface="Calibri" panose="020F0502020204030204" pitchFamily="34" charset="0"/>
                <a:cs typeface="Arial" panose="020B0604020202020204" pitchFamily="34" charset="0"/>
              </a:rPr>
              <a:t>venosus</a:t>
            </a:r>
            <a:r>
              <a:rPr lang="en-US" b="1" u="sng" dirty="0">
                <a:solidFill>
                  <a:srgbClr val="00B050"/>
                </a:solidFill>
                <a:latin typeface="Times New Roman" panose="02020603050405020304" pitchFamily="18" charset="0"/>
                <a:ea typeface="Calibri" panose="020F0502020204030204" pitchFamily="34" charset="0"/>
                <a:cs typeface="Arial" panose="020B0604020202020204" pitchFamily="34" charset="0"/>
              </a:rPr>
              <a:t> Doppler </a:t>
            </a:r>
            <a:r>
              <a:rPr lang="en-US" dirty="0">
                <a:latin typeface="Times New Roman" panose="02020603050405020304" pitchFamily="18" charset="0"/>
                <a:ea typeface="Calibri" panose="020F0502020204030204" pitchFamily="34" charset="0"/>
                <a:cs typeface="Arial" panose="020B0604020202020204" pitchFamily="34" charset="0"/>
              </a:rPr>
              <a:t>– We deliver these pregnancies immediately if ≥30 weeks of gestation. Before 30 weeks, we individualize the decision of delivery.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60000"/>
              </a:lnSpc>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6716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lumMod val="20000"/>
              <a:lumOff val="80000"/>
            </a:schemeClr>
          </a:solidFill>
        </p:spPr>
        <p:txBody>
          <a:bodyPr>
            <a:normAutofit fontScale="77500" lnSpcReduction="20000"/>
          </a:bodyPr>
          <a:lstStyle/>
          <a:p>
            <a:pPr>
              <a:lnSpc>
                <a:spcPct val="170000"/>
              </a:lnSpc>
              <a:buFont typeface="Wingdings" panose="05000000000000000000" pitchFamily="2" charset="2"/>
              <a:buChar char="q"/>
            </a:pPr>
            <a:r>
              <a:rPr lang="en-US" sz="3100" b="1" u="sng" dirty="0" smtClean="0">
                <a:solidFill>
                  <a:srgbClr val="00B050"/>
                </a:solidFill>
                <a:latin typeface="Times New Roman" panose="02020603050405020304" pitchFamily="18" charset="0"/>
                <a:cs typeface="Times New Roman" panose="02020603050405020304" pitchFamily="18" charset="0"/>
              </a:rPr>
              <a:t>Umbilical </a:t>
            </a:r>
            <a:r>
              <a:rPr lang="en-US" sz="3100" b="1" u="sng" dirty="0">
                <a:solidFill>
                  <a:srgbClr val="00B050"/>
                </a:solidFill>
                <a:latin typeface="Times New Roman" panose="02020603050405020304" pitchFamily="18" charset="0"/>
                <a:cs typeface="Times New Roman" panose="02020603050405020304" pitchFamily="18" charset="0"/>
              </a:rPr>
              <a:t>artery reversed diastolic flow ≥32 weeks of gestation </a:t>
            </a:r>
            <a:r>
              <a:rPr lang="en-US" sz="3100" dirty="0">
                <a:latin typeface="Times New Roman" panose="02020603050405020304" pitchFamily="18" charset="0"/>
                <a:cs typeface="Times New Roman" panose="02020603050405020304" pitchFamily="18" charset="0"/>
              </a:rPr>
              <a:t>– We deliver these pregnancies immediately.</a:t>
            </a:r>
          </a:p>
          <a:p>
            <a:pPr>
              <a:lnSpc>
                <a:spcPct val="170000"/>
              </a:lnSpc>
              <a:buFont typeface="Wingdings" panose="05000000000000000000" pitchFamily="2" charset="2"/>
              <a:buChar char="q"/>
            </a:pPr>
            <a:r>
              <a:rPr lang="en-US" sz="3100" b="1" u="sng" dirty="0" smtClean="0">
                <a:solidFill>
                  <a:srgbClr val="00B050"/>
                </a:solidFill>
                <a:latin typeface="Times New Roman" panose="02020603050405020304" pitchFamily="18" charset="0"/>
                <a:cs typeface="Times New Roman" panose="02020603050405020304" pitchFamily="18" charset="0"/>
              </a:rPr>
              <a:t>Umbilical </a:t>
            </a:r>
            <a:r>
              <a:rPr lang="en-US" sz="3100" b="1" u="sng" dirty="0">
                <a:solidFill>
                  <a:srgbClr val="00B050"/>
                </a:solidFill>
                <a:latin typeface="Times New Roman" panose="02020603050405020304" pitchFamily="18" charset="0"/>
                <a:cs typeface="Times New Roman" panose="02020603050405020304" pitchFamily="18" charset="0"/>
              </a:rPr>
              <a:t>artery absent diastolic flow ≥34 weeks of gestation </a:t>
            </a:r>
            <a:r>
              <a:rPr lang="en-US" sz="3100" dirty="0">
                <a:latin typeface="Times New Roman" panose="02020603050405020304" pitchFamily="18" charset="0"/>
                <a:cs typeface="Times New Roman" panose="02020603050405020304" pitchFamily="18" charset="0"/>
              </a:rPr>
              <a:t>– We deliver these pregnancies immediately.</a:t>
            </a:r>
          </a:p>
          <a:p>
            <a:pPr>
              <a:lnSpc>
                <a:spcPct val="170000"/>
              </a:lnSpc>
              <a:buFont typeface="Wingdings" panose="05000000000000000000" pitchFamily="2" charset="2"/>
              <a:buChar char="q"/>
            </a:pPr>
            <a:r>
              <a:rPr lang="en-US" sz="3100" b="1" u="sng" dirty="0" smtClean="0">
                <a:solidFill>
                  <a:srgbClr val="00B050"/>
                </a:solidFill>
                <a:latin typeface="Times New Roman" panose="02020603050405020304" pitchFamily="18" charset="0"/>
                <a:cs typeface="Times New Roman" panose="02020603050405020304" pitchFamily="18" charset="0"/>
              </a:rPr>
              <a:t>Umbilical </a:t>
            </a:r>
            <a:r>
              <a:rPr lang="en-US" sz="3100" b="1" u="sng" dirty="0">
                <a:solidFill>
                  <a:srgbClr val="00B050"/>
                </a:solidFill>
                <a:latin typeface="Times New Roman" panose="02020603050405020304" pitchFamily="18" charset="0"/>
                <a:cs typeface="Times New Roman" panose="02020603050405020304" pitchFamily="18" charset="0"/>
              </a:rPr>
              <a:t>artery absent or reversed diastolic flow &lt;34 weeks of gestation</a:t>
            </a:r>
            <a:r>
              <a:rPr lang="en-US" sz="3100" dirty="0">
                <a:latin typeface="Times New Roman" panose="02020603050405020304" pitchFamily="18" charset="0"/>
                <a:cs typeface="Times New Roman" panose="02020603050405020304" pitchFamily="18" charset="0"/>
              </a:rPr>
              <a:t>, regardless of the presence or absence of oligohydramnios – </a:t>
            </a:r>
            <a:r>
              <a:rPr lang="en-US" sz="3100" dirty="0">
                <a:solidFill>
                  <a:schemeClr val="tx1"/>
                </a:solidFill>
                <a:latin typeface="Times New Roman" panose="02020603050405020304" pitchFamily="18" charset="0"/>
                <a:cs typeface="Times New Roman" panose="02020603050405020304" pitchFamily="18" charset="0"/>
              </a:rPr>
              <a:t>We perform </a:t>
            </a:r>
            <a:r>
              <a:rPr lang="en-US" sz="3100" dirty="0">
                <a:solidFill>
                  <a:srgbClr val="FF0000"/>
                </a:solidFill>
                <a:latin typeface="Times New Roman" panose="02020603050405020304" pitchFamily="18" charset="0"/>
                <a:cs typeface="Times New Roman" panose="02020603050405020304" pitchFamily="18" charset="0"/>
              </a:rPr>
              <a:t>NSTs every 12 hours and daily BPPs in an attempt to delay delivery until 32 weeks (if reversed flow) or 34 weeks (if absent </a:t>
            </a:r>
            <a:r>
              <a:rPr lang="en-US" sz="3100" dirty="0" smtClean="0">
                <a:solidFill>
                  <a:srgbClr val="FF0000"/>
                </a:solidFill>
                <a:latin typeface="Times New Roman" panose="02020603050405020304" pitchFamily="18" charset="0"/>
                <a:cs typeface="Times New Roman" panose="02020603050405020304" pitchFamily="18" charset="0"/>
              </a:rPr>
              <a:t>flow). </a:t>
            </a:r>
            <a:r>
              <a:rPr lang="en-US" sz="3100" dirty="0" smtClean="0">
                <a:latin typeface="Times New Roman" panose="02020603050405020304" pitchFamily="18" charset="0"/>
                <a:cs typeface="Times New Roman" panose="02020603050405020304" pitchFamily="18" charset="0"/>
              </a:rPr>
              <a:t>If </a:t>
            </a:r>
            <a:r>
              <a:rPr lang="en-US" sz="3100" dirty="0">
                <a:latin typeface="Times New Roman" panose="02020603050405020304" pitchFamily="18" charset="0"/>
                <a:cs typeface="Times New Roman" panose="02020603050405020304" pitchFamily="18" charset="0"/>
              </a:rPr>
              <a:t>the BPP and NST become abnormal, we deliver immediately.</a:t>
            </a:r>
          </a:p>
          <a:p>
            <a:pPr>
              <a:lnSpc>
                <a:spcPct val="170000"/>
              </a:lnSpc>
              <a:buFont typeface="Wingdings" panose="05000000000000000000" pitchFamily="2" charset="2"/>
              <a:buChar char="q"/>
            </a:pPr>
            <a:r>
              <a:rPr lang="en-US" sz="3100" dirty="0">
                <a:latin typeface="Times New Roman" panose="02020603050405020304" pitchFamily="18" charset="0"/>
                <a:cs typeface="Times New Roman" panose="02020603050405020304" pitchFamily="18" charset="0"/>
              </a:rPr>
              <a:t>If a course of </a:t>
            </a:r>
            <a:r>
              <a:rPr lang="en-US" sz="3100" u="sng" dirty="0">
                <a:solidFill>
                  <a:srgbClr val="00B050"/>
                </a:solidFill>
                <a:latin typeface="Times New Roman" panose="02020603050405020304" pitchFamily="18" charset="0"/>
                <a:cs typeface="Times New Roman" panose="02020603050405020304" pitchFamily="18" charset="0"/>
              </a:rPr>
              <a:t>antenatal corticosteroids </a:t>
            </a:r>
            <a:r>
              <a:rPr lang="en-US" sz="3100" dirty="0">
                <a:latin typeface="Times New Roman" panose="02020603050405020304" pitchFamily="18" charset="0"/>
                <a:cs typeface="Times New Roman" panose="02020603050405020304" pitchFamily="18" charset="0"/>
              </a:rPr>
              <a:t>has not been administered yet, it is </a:t>
            </a:r>
            <a:r>
              <a:rPr lang="en-US" sz="3100" dirty="0">
                <a:solidFill>
                  <a:srgbClr val="FF0000"/>
                </a:solidFill>
                <a:latin typeface="Times New Roman" panose="02020603050405020304" pitchFamily="18" charset="0"/>
                <a:cs typeface="Times New Roman" panose="02020603050405020304" pitchFamily="18" charset="0"/>
              </a:rPr>
              <a:t>given upon diagnosis of reversed or absent diastolic flow</a:t>
            </a:r>
            <a:r>
              <a:rPr lang="en-US" sz="31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xmlns="" val="3684116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Autofit/>
          </a:bodyPr>
          <a:lstStyle/>
          <a:p>
            <a:pPr>
              <a:lnSpc>
                <a:spcPct val="170000"/>
              </a:lnSpc>
              <a:spcAft>
                <a:spcPts val="800"/>
              </a:spcAft>
              <a:buFont typeface="Wingdings" panose="05000000000000000000" pitchFamily="2" charset="2"/>
              <a:buChar char="q"/>
            </a:pPr>
            <a:r>
              <a:rPr lang="en-US" sz="1800" b="1" u="sng" dirty="0" smtClean="0">
                <a:solidFill>
                  <a:schemeClr val="accent3"/>
                </a:solidFill>
                <a:latin typeface="Times New Roman" panose="02020603050405020304" pitchFamily="18" charset="0"/>
                <a:ea typeface="Calibri" panose="020F0502020204030204" pitchFamily="34" charset="0"/>
                <a:cs typeface="Arial" panose="020B0604020202020204" pitchFamily="34" charset="0"/>
              </a:rPr>
              <a:t>Umbilical </a:t>
            </a:r>
            <a:r>
              <a:rPr lang="en-US" sz="1800" b="1" u="sng" dirty="0">
                <a:solidFill>
                  <a:schemeClr val="accent3"/>
                </a:solidFill>
                <a:latin typeface="Times New Roman" panose="02020603050405020304" pitchFamily="18" charset="0"/>
                <a:ea typeface="Calibri" panose="020F0502020204030204" pitchFamily="34" charset="0"/>
                <a:cs typeface="Arial" panose="020B0604020202020204" pitchFamily="34" charset="0"/>
              </a:rPr>
              <a:t>artery decreased diastolic flow (persistent </a:t>
            </a:r>
            <a:r>
              <a:rPr lang="en-US" sz="1800" b="1" u="sng" dirty="0" err="1">
                <a:solidFill>
                  <a:schemeClr val="accent3"/>
                </a:solidFill>
                <a:latin typeface="Times New Roman" panose="02020603050405020304" pitchFamily="18" charset="0"/>
                <a:ea typeface="Calibri" panose="020F0502020204030204" pitchFamily="34" charset="0"/>
                <a:cs typeface="Arial" panose="020B0604020202020204" pitchFamily="34" charset="0"/>
              </a:rPr>
              <a:t>pulsatility</a:t>
            </a:r>
            <a:r>
              <a:rPr lang="en-US" sz="1800" b="1" u="sng" dirty="0">
                <a:solidFill>
                  <a:schemeClr val="accent3"/>
                </a:solidFill>
                <a:latin typeface="Times New Roman" panose="02020603050405020304" pitchFamily="18" charset="0"/>
                <a:ea typeface="Calibri" panose="020F0502020204030204" pitchFamily="34" charset="0"/>
                <a:cs typeface="Arial" panose="020B0604020202020204" pitchFamily="34" charset="0"/>
              </a:rPr>
              <a:t> index &gt;95</a:t>
            </a:r>
            <a:r>
              <a:rPr lang="en-US" sz="1800" b="1" u="sng" baseline="30000" dirty="0">
                <a:solidFill>
                  <a:schemeClr val="accent3"/>
                </a:solidFill>
                <a:latin typeface="Times New Roman" panose="02020603050405020304" pitchFamily="18" charset="0"/>
                <a:ea typeface="Calibri" panose="020F0502020204030204" pitchFamily="34" charset="0"/>
                <a:cs typeface="Arial" panose="020B0604020202020204" pitchFamily="34" charset="0"/>
              </a:rPr>
              <a:t>th</a:t>
            </a:r>
            <a:r>
              <a:rPr lang="en-US" sz="1800" b="1" u="sng" dirty="0">
                <a:solidFill>
                  <a:schemeClr val="accent3"/>
                </a:solidFill>
                <a:latin typeface="Times New Roman" panose="02020603050405020304" pitchFamily="18" charset="0"/>
                <a:ea typeface="Calibri" panose="020F0502020204030204" pitchFamily="34" charset="0"/>
                <a:cs typeface="Arial" panose="020B0604020202020204" pitchFamily="34" charset="0"/>
              </a:rPr>
              <a:t> percentile) </a:t>
            </a:r>
            <a:r>
              <a:rPr lang="en-US" sz="1800" dirty="0">
                <a:latin typeface="Times New Roman" panose="02020603050405020304" pitchFamily="18" charset="0"/>
                <a:ea typeface="Calibri" panose="020F0502020204030204" pitchFamily="34" charset="0"/>
                <a:cs typeface="Arial" panose="020B0604020202020204" pitchFamily="34" charset="0"/>
              </a:rPr>
              <a:t>– This is a weak predictor of fetal death. We perform </a:t>
            </a:r>
            <a:r>
              <a:rPr lang="en-US" sz="1800" dirty="0">
                <a:solidFill>
                  <a:srgbClr val="FF0000"/>
                </a:solidFill>
                <a:latin typeface="Times New Roman" panose="02020603050405020304" pitchFamily="18" charset="0"/>
                <a:ea typeface="Calibri" panose="020F0502020204030204" pitchFamily="34" charset="0"/>
                <a:cs typeface="Arial" panose="020B0604020202020204" pitchFamily="34" charset="0"/>
              </a:rPr>
              <a:t>a BPP two times per week and deliver these fetuses at 37 weeks </a:t>
            </a:r>
            <a:r>
              <a:rPr lang="en-US" sz="1800" dirty="0">
                <a:latin typeface="Times New Roman" panose="02020603050405020304" pitchFamily="18" charset="0"/>
                <a:ea typeface="Calibri" panose="020F0502020204030204" pitchFamily="34" charset="0"/>
                <a:cs typeface="Arial" panose="020B0604020202020204" pitchFamily="34" charset="0"/>
              </a:rPr>
              <a:t>o</a:t>
            </a:r>
            <a:r>
              <a:rPr lang="en-US" sz="1800" dirty="0">
                <a:solidFill>
                  <a:srgbClr val="FF0000"/>
                </a:solidFill>
                <a:latin typeface="Times New Roman" panose="02020603050405020304" pitchFamily="18" charset="0"/>
                <a:ea typeface="Calibri" panose="020F0502020204030204" pitchFamily="34" charset="0"/>
                <a:cs typeface="Arial" panose="020B0604020202020204" pitchFamily="34" charset="0"/>
              </a:rPr>
              <a:t>r when the BPP becomes abnormal</a:t>
            </a:r>
            <a:r>
              <a:rPr lang="en-US" sz="1800" dirty="0">
                <a:latin typeface="Times New Roman" panose="02020603050405020304" pitchFamily="18" charset="0"/>
                <a:ea typeface="Calibri" panose="020F0502020204030204" pitchFamily="34" charset="0"/>
                <a:cs typeface="Arial" panose="020B0604020202020204" pitchFamily="34" charset="0"/>
              </a:rPr>
              <a:t>. Delivery at 34 to 37 weeks is reasonable if umbilical artery flow is decreased and risk factors for, or signs of, </a:t>
            </a:r>
            <a:r>
              <a:rPr lang="en-US" sz="1800" dirty="0" err="1">
                <a:latin typeface="Times New Roman" panose="02020603050405020304" pitchFamily="18" charset="0"/>
                <a:ea typeface="Calibri" panose="020F0502020204030204" pitchFamily="34" charset="0"/>
                <a:cs typeface="Arial" panose="020B0604020202020204" pitchFamily="34" charset="0"/>
              </a:rPr>
              <a:t>uteroplacental</a:t>
            </a:r>
            <a:r>
              <a:rPr lang="en-US" sz="1800" dirty="0">
                <a:latin typeface="Times New Roman" panose="02020603050405020304" pitchFamily="18" charset="0"/>
                <a:ea typeface="Calibri" panose="020F0502020204030204" pitchFamily="34" charset="0"/>
                <a:cs typeface="Arial" panose="020B0604020202020204" pitchFamily="34" charset="0"/>
              </a:rPr>
              <a:t> insufficiency are present, such as oligohydramnios, preeclampsia or hypertension, renal insufficiency, fetal growth arrest, estimated weight &lt;5</a:t>
            </a:r>
            <a:r>
              <a:rPr lang="en-US" sz="1800" baseline="30000" dirty="0">
                <a:latin typeface="Times New Roman" panose="02020603050405020304" pitchFamily="18" charset="0"/>
                <a:ea typeface="Calibri" panose="020F0502020204030204" pitchFamily="34" charset="0"/>
                <a:cs typeface="Arial" panose="020B0604020202020204" pitchFamily="34" charset="0"/>
              </a:rPr>
              <a:t>th</a:t>
            </a:r>
            <a:r>
              <a:rPr lang="en-US" sz="1800" dirty="0">
                <a:latin typeface="Times New Roman" panose="02020603050405020304" pitchFamily="18" charset="0"/>
                <a:ea typeface="Calibri" panose="020F0502020204030204" pitchFamily="34" charset="0"/>
                <a:cs typeface="Arial" panose="020B0604020202020204" pitchFamily="34" charset="0"/>
              </a:rPr>
              <a:t> percentile, or prior birth of a small for gestational age infant.</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70000"/>
              </a:lnSpc>
              <a:spcAft>
                <a:spcPts val="800"/>
              </a:spcAft>
              <a:buFont typeface="Wingdings" panose="05000000000000000000" pitchFamily="2" charset="2"/>
              <a:buChar char="q"/>
            </a:pPr>
            <a:r>
              <a:rPr lang="en-US" sz="1800" b="1" u="sng" dirty="0" smtClean="0">
                <a:solidFill>
                  <a:schemeClr val="accent3"/>
                </a:solidFill>
                <a:latin typeface="Times New Roman" panose="02020603050405020304" pitchFamily="18" charset="0"/>
                <a:ea typeface="Calibri" panose="020F0502020204030204" pitchFamily="34" charset="0"/>
                <a:cs typeface="Arial" panose="020B0604020202020204" pitchFamily="34" charset="0"/>
              </a:rPr>
              <a:t>Normal </a:t>
            </a:r>
            <a:r>
              <a:rPr lang="en-US" sz="1800" b="1" u="sng" dirty="0">
                <a:solidFill>
                  <a:schemeClr val="accent3"/>
                </a:solidFill>
                <a:latin typeface="Times New Roman" panose="02020603050405020304" pitchFamily="18" charset="0"/>
                <a:ea typeface="Calibri" panose="020F0502020204030204" pitchFamily="34" charset="0"/>
                <a:cs typeface="Arial" panose="020B0604020202020204" pitchFamily="34" charset="0"/>
              </a:rPr>
              <a:t>umbilical artery Doppler </a:t>
            </a:r>
            <a:r>
              <a:rPr lang="en-US" sz="1800" dirty="0">
                <a:latin typeface="Times New Roman" panose="02020603050405020304" pitchFamily="18" charset="0"/>
                <a:ea typeface="Calibri" panose="020F0502020204030204" pitchFamily="34" charset="0"/>
                <a:cs typeface="Arial" panose="020B0604020202020204" pitchFamily="34" charset="0"/>
              </a:rPr>
              <a:t>– This provides strong evidence of fetal well-being, especially in the absence of risk factors for, or signs of, </a:t>
            </a:r>
            <a:r>
              <a:rPr lang="en-US" sz="1800" dirty="0" err="1">
                <a:latin typeface="Times New Roman" panose="02020603050405020304" pitchFamily="18" charset="0"/>
                <a:ea typeface="Calibri" panose="020F0502020204030204" pitchFamily="34" charset="0"/>
                <a:cs typeface="Arial" panose="020B0604020202020204" pitchFamily="34" charset="0"/>
              </a:rPr>
              <a:t>uteroplacental</a:t>
            </a:r>
            <a:r>
              <a:rPr lang="en-US" sz="1800" dirty="0">
                <a:latin typeface="Times New Roman" panose="02020603050405020304" pitchFamily="18" charset="0"/>
                <a:ea typeface="Calibri" panose="020F0502020204030204" pitchFamily="34" charset="0"/>
                <a:cs typeface="Arial" panose="020B0604020202020204" pitchFamily="34" charset="0"/>
              </a:rPr>
              <a:t> insufficiency. We </a:t>
            </a:r>
            <a:r>
              <a:rPr lang="en-US" sz="1800" dirty="0">
                <a:solidFill>
                  <a:srgbClr val="FF0000"/>
                </a:solidFill>
                <a:latin typeface="Times New Roman" panose="02020603050405020304" pitchFamily="18" charset="0"/>
                <a:ea typeface="Calibri" panose="020F0502020204030204" pitchFamily="34" charset="0"/>
                <a:cs typeface="Arial" panose="020B0604020202020204" pitchFamily="34" charset="0"/>
              </a:rPr>
              <a:t>deliver these fetuses at 39 to 40 weeks of gestation.</a:t>
            </a:r>
            <a:endParaRPr lang="en-US" sz="1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70000"/>
              </a:lnSpc>
              <a:buFont typeface="Wingdings" panose="05000000000000000000" pitchFamily="2" charset="2"/>
              <a:buChar char="q"/>
            </a:pPr>
            <a:r>
              <a:rPr lang="en-US" sz="1800" dirty="0">
                <a:latin typeface="Times New Roman" panose="02020603050405020304" pitchFamily="18" charset="0"/>
                <a:ea typeface="Calibri" panose="020F0502020204030204" pitchFamily="34" charset="0"/>
              </a:rPr>
              <a:t>Delivery should not be delayed beyond 40 weeks of gestation. The risk of intrauterine fetal demise significantly increases at term, particularly as the severity of FGR increases. </a:t>
            </a:r>
            <a:endParaRPr lang="en-US" sz="1800" dirty="0"/>
          </a:p>
        </p:txBody>
      </p:sp>
    </p:spTree>
    <p:extLst>
      <p:ext uri="{BB962C8B-B14F-4D97-AF65-F5344CB8AC3E}">
        <p14:creationId xmlns:p14="http://schemas.microsoft.com/office/powerpoint/2010/main" xmlns="" val="1868960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7643"/>
            <a:ext cx="6705600" cy="562074"/>
          </a:xfrm>
        </p:spPr>
        <p:txBody>
          <a:bodyPr>
            <a:normAutofit fontScale="90000"/>
          </a:bodyPr>
          <a:lstStyle/>
          <a:p>
            <a:r>
              <a:rPr lang="en-US" b="1" dirty="0">
                <a:latin typeface="Times New Roman" panose="02020603050405020304" pitchFamily="18" charset="0"/>
                <a:ea typeface="Calibri" panose="020F0502020204030204" pitchFamily="34" charset="0"/>
                <a:cs typeface="Arial" panose="020B0604020202020204" pitchFamily="34" charset="0"/>
              </a:rPr>
              <a:t>PROGNOSIS</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0" y="548680"/>
            <a:ext cx="9144000" cy="6309320"/>
          </a:xfrm>
          <a:solidFill>
            <a:schemeClr val="accent1">
              <a:lumMod val="20000"/>
              <a:lumOff val="80000"/>
            </a:schemeClr>
          </a:solidFill>
        </p:spPr>
        <p:txBody>
          <a:bodyPr>
            <a:normAutofit/>
          </a:bodyPr>
          <a:lstStyle/>
          <a:p>
            <a:pPr>
              <a:lnSpc>
                <a:spcPct val="170000"/>
              </a:lnSpc>
              <a:buFont typeface="Wingdings" panose="05000000000000000000" pitchFamily="2" charset="2"/>
              <a:buChar char="q"/>
            </a:pPr>
            <a:r>
              <a:rPr lang="en-US" sz="1800" b="1" dirty="0" smtClean="0">
                <a:latin typeface="Times New Roman" panose="02020603050405020304" pitchFamily="18" charset="0"/>
                <a:ea typeface="Calibri" panose="020F0502020204030204" pitchFamily="34" charset="0"/>
              </a:rPr>
              <a:t>Perinatal</a:t>
            </a:r>
            <a:r>
              <a:rPr lang="en-US" sz="1800" dirty="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 Stillbirth, neonatal death, neonatal morbidity, and abnormal neurodevelopmental outcome are more common in growth-restricted fetuses than in those with normal </a:t>
            </a:r>
            <a:r>
              <a:rPr lang="en-US" sz="1600" dirty="0" smtClean="0">
                <a:latin typeface="Times New Roman" panose="02020603050405020304" pitchFamily="18" charset="0"/>
                <a:ea typeface="Calibri" panose="020F0502020204030204" pitchFamily="34" charset="0"/>
              </a:rPr>
              <a:t>growth. </a:t>
            </a:r>
            <a:r>
              <a:rPr lang="en-US" sz="1600" dirty="0">
                <a:latin typeface="Times New Roman" panose="02020603050405020304" pitchFamily="18" charset="0"/>
                <a:ea typeface="Calibri" panose="020F0502020204030204" pitchFamily="34" charset="0"/>
              </a:rPr>
              <a:t>The prognosis worsens with early onset and increasing severity of growth </a:t>
            </a:r>
            <a:r>
              <a:rPr lang="en-US" sz="1600" dirty="0" smtClean="0">
                <a:latin typeface="Times New Roman" panose="02020603050405020304" pitchFamily="18" charset="0"/>
                <a:ea typeface="Calibri" panose="020F0502020204030204" pitchFamily="34" charset="0"/>
              </a:rPr>
              <a:t>restriction.</a:t>
            </a:r>
          </a:p>
          <a:p>
            <a:pPr>
              <a:lnSpc>
                <a:spcPct val="170000"/>
              </a:lnSpc>
              <a:buFont typeface="Wingdings" panose="05000000000000000000" pitchFamily="2" charset="2"/>
              <a:buChar char="q"/>
            </a:pPr>
            <a:r>
              <a:rPr lang="en-US" sz="1600" dirty="0" smtClean="0">
                <a:latin typeface="Times New Roman" panose="02020603050405020304" pitchFamily="18" charset="0"/>
                <a:ea typeface="Calibri" panose="020F0502020204030204" pitchFamily="34" charset="0"/>
              </a:rPr>
              <a:t> </a:t>
            </a:r>
            <a:r>
              <a:rPr lang="en-US" sz="1800" b="1" dirty="0">
                <a:latin typeface="Times New Roman" panose="02020603050405020304" pitchFamily="18" charset="0"/>
                <a:ea typeface="Calibri" panose="020F0502020204030204" pitchFamily="34" charset="0"/>
              </a:rPr>
              <a:t>Long-term</a:t>
            </a:r>
            <a:r>
              <a:rPr lang="en-US" sz="1800" dirty="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 </a:t>
            </a:r>
            <a:endParaRPr lang="en-US" sz="1600" dirty="0" smtClean="0">
              <a:latin typeface="Times New Roman" panose="02020603050405020304" pitchFamily="18" charset="0"/>
              <a:ea typeface="Calibri" panose="020F0502020204030204" pitchFamily="34" charset="0"/>
            </a:endParaRPr>
          </a:p>
          <a:p>
            <a:pPr>
              <a:lnSpc>
                <a:spcPct val="170000"/>
              </a:lnSpc>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rPr>
              <a:t>accelerated </a:t>
            </a:r>
            <a:r>
              <a:rPr lang="en-US" sz="1600" dirty="0">
                <a:latin typeface="Times New Roman" panose="02020603050405020304" pitchFamily="18" charset="0"/>
                <a:ea typeface="Calibri" panose="020F0502020204030204" pitchFamily="34" charset="0"/>
              </a:rPr>
              <a:t>postnatal growth, </a:t>
            </a:r>
            <a:endParaRPr lang="en-US" sz="1600" dirty="0" smtClean="0">
              <a:latin typeface="Times New Roman" panose="02020603050405020304" pitchFamily="18" charset="0"/>
              <a:ea typeface="Calibri" panose="020F0502020204030204" pitchFamily="34" charset="0"/>
            </a:endParaRPr>
          </a:p>
          <a:p>
            <a:pPr>
              <a:lnSpc>
                <a:spcPct val="170000"/>
              </a:lnSpc>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later development of obesity, metabolic dysfunction, insulin sensitivity, type 2 diabetes, and cardiovascular and renal diseases (</a:t>
            </a:r>
            <a:r>
              <a:rPr lang="en-US" sz="1600" dirty="0" err="1">
                <a:latin typeface="Times New Roman" panose="02020603050405020304" pitchFamily="18" charset="0"/>
                <a:ea typeface="Calibri" panose="020F0502020204030204" pitchFamily="34" charset="0"/>
              </a:rPr>
              <a:t>eg</a:t>
            </a:r>
            <a:r>
              <a:rPr lang="en-US" sz="1600" dirty="0">
                <a:latin typeface="Times New Roman" panose="02020603050405020304" pitchFamily="18" charset="0"/>
                <a:ea typeface="Calibri" panose="020F0502020204030204" pitchFamily="34" charset="0"/>
              </a:rPr>
              <a:t>, coronary heart disease, hypertension, chronic kidney disease). </a:t>
            </a:r>
            <a:endParaRPr lang="en-US" sz="1600" dirty="0" smtClean="0">
              <a:latin typeface="Times New Roman" panose="02020603050405020304" pitchFamily="18" charset="0"/>
              <a:ea typeface="Calibri" panose="020F0502020204030204" pitchFamily="34" charset="0"/>
            </a:endParaRPr>
          </a:p>
          <a:p>
            <a:pPr>
              <a:lnSpc>
                <a:spcPct val="170000"/>
              </a:lnSpc>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rPr>
              <a:t>long-term </a:t>
            </a:r>
            <a:r>
              <a:rPr lang="en-US" sz="1600" dirty="0">
                <a:latin typeface="Times New Roman" panose="02020603050405020304" pitchFamily="18" charset="0"/>
                <a:ea typeface="Calibri" panose="020F0502020204030204" pitchFamily="34" charset="0"/>
              </a:rPr>
              <a:t>neurodevelopmental </a:t>
            </a:r>
            <a:r>
              <a:rPr lang="en-US" sz="1600" dirty="0" smtClean="0">
                <a:latin typeface="Times New Roman" panose="02020603050405020304" pitchFamily="18" charset="0"/>
                <a:ea typeface="Calibri" panose="020F0502020204030204" pitchFamily="34" charset="0"/>
              </a:rPr>
              <a:t>abnormalities</a:t>
            </a:r>
          </a:p>
          <a:p>
            <a:pPr>
              <a:lnSpc>
                <a:spcPct val="170000"/>
              </a:lnSpc>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rPr>
              <a:t>decreased </a:t>
            </a:r>
            <a:r>
              <a:rPr lang="en-US" sz="1600" dirty="0">
                <a:latin typeface="Times New Roman" panose="02020603050405020304" pitchFamily="18" charset="0"/>
                <a:ea typeface="Calibri" panose="020F0502020204030204" pitchFamily="34" charset="0"/>
              </a:rPr>
              <a:t>cognitive </a:t>
            </a:r>
            <a:r>
              <a:rPr lang="en-US" sz="1600" dirty="0" smtClean="0">
                <a:latin typeface="Times New Roman" panose="02020603050405020304" pitchFamily="18" charset="0"/>
                <a:ea typeface="Calibri" panose="020F0502020204030204" pitchFamily="34" charset="0"/>
              </a:rPr>
              <a:t>performance</a:t>
            </a:r>
          </a:p>
          <a:p>
            <a:pPr>
              <a:lnSpc>
                <a:spcPct val="170000"/>
              </a:lnSpc>
              <a:buFont typeface="Wingdings" panose="05000000000000000000" pitchFamily="2" charset="2"/>
              <a:buChar char="Ø"/>
            </a:pPr>
            <a:r>
              <a:rPr lang="en-US" sz="1600" dirty="0" smtClean="0">
                <a:latin typeface="Times New Roman" panose="02020603050405020304" pitchFamily="18" charset="0"/>
                <a:ea typeface="Calibri" panose="020F0502020204030204" pitchFamily="34" charset="0"/>
              </a:rPr>
              <a:t>cardiovascular </a:t>
            </a:r>
            <a:r>
              <a:rPr lang="en-US" sz="1600" dirty="0">
                <a:latin typeface="Times New Roman" panose="02020603050405020304" pitchFamily="18" charset="0"/>
                <a:ea typeface="Calibri" panose="020F0502020204030204" pitchFamily="34" charset="0"/>
              </a:rPr>
              <a:t>morbidity and mortality later in life </a:t>
            </a:r>
            <a:endParaRPr lang="en-US" sz="1600" dirty="0" smtClean="0">
              <a:latin typeface="Times New Roman" panose="02020603050405020304" pitchFamily="18" charset="0"/>
              <a:ea typeface="Calibri" panose="020F0502020204030204" pitchFamily="34" charset="0"/>
            </a:endParaRPr>
          </a:p>
          <a:p>
            <a:pPr>
              <a:lnSpc>
                <a:spcPct val="170000"/>
              </a:lnSpc>
              <a:buFont typeface="Wingdings" panose="05000000000000000000" pitchFamily="2" charset="2"/>
              <a:buChar char="q"/>
            </a:pPr>
            <a:r>
              <a:rPr lang="en-US" sz="1800" b="1" dirty="0">
                <a:latin typeface="Times New Roman" panose="02020603050405020304" pitchFamily="18" charset="0"/>
                <a:ea typeface="Calibri" panose="020F0502020204030204" pitchFamily="34" charset="0"/>
              </a:rPr>
              <a:t>Maternal</a:t>
            </a:r>
            <a:r>
              <a:rPr lang="en-US" sz="1800" dirty="0">
                <a:latin typeface="Times New Roman" panose="02020603050405020304" pitchFamily="18" charset="0"/>
                <a:ea typeface="Calibri" panose="020F0502020204030204" pitchFamily="34" charset="0"/>
              </a:rPr>
              <a:t> —</a:t>
            </a:r>
            <a:r>
              <a:rPr lang="en-US" sz="1600" dirty="0" smtClean="0">
                <a:latin typeface="Times New Roman" panose="02020603050405020304" pitchFamily="18" charset="0"/>
                <a:ea typeface="Calibri" panose="020F0502020204030204" pitchFamily="34" charset="0"/>
              </a:rPr>
              <a:t>The </a:t>
            </a:r>
            <a:r>
              <a:rPr lang="en-US" sz="1600" dirty="0">
                <a:latin typeface="Times New Roman" panose="02020603050405020304" pitchFamily="18" charset="0"/>
                <a:ea typeface="Calibri" panose="020F0502020204030204" pitchFamily="34" charset="0"/>
              </a:rPr>
              <a:t>combination of growth restriction, preterm birth, and preeclampsia increased the risk of </a:t>
            </a:r>
            <a:r>
              <a:rPr lang="en-US" sz="1600" b="1" u="sng" dirty="0">
                <a:solidFill>
                  <a:srgbClr val="FF0000"/>
                </a:solidFill>
                <a:latin typeface="Times New Roman" panose="02020603050405020304" pitchFamily="18" charset="0"/>
                <a:ea typeface="Calibri" panose="020F0502020204030204" pitchFamily="34" charset="0"/>
              </a:rPr>
              <a:t>ischemic heart disease</a:t>
            </a:r>
            <a:r>
              <a:rPr lang="en-US" sz="1600" dirty="0">
                <a:latin typeface="Times New Roman" panose="02020603050405020304" pitchFamily="18" charset="0"/>
                <a:ea typeface="Calibri" panose="020F0502020204030204" pitchFamily="34" charset="0"/>
              </a:rPr>
              <a:t> admission or death </a:t>
            </a:r>
            <a:r>
              <a:rPr lang="en-US" sz="1600" b="1" u="sng" dirty="0">
                <a:solidFill>
                  <a:srgbClr val="FF0000"/>
                </a:solidFill>
                <a:latin typeface="Times New Roman" panose="02020603050405020304" pitchFamily="18" charset="0"/>
                <a:ea typeface="Calibri" panose="020F0502020204030204" pitchFamily="34" charset="0"/>
              </a:rPr>
              <a:t>sevenfold</a:t>
            </a:r>
            <a:r>
              <a:rPr lang="en-US" sz="1600" dirty="0">
                <a:latin typeface="Times New Roman" panose="02020603050405020304" pitchFamily="18" charset="0"/>
                <a:ea typeface="Calibri" panose="020F0502020204030204" pitchFamily="34" charset="0"/>
              </a:rPr>
              <a:t>.</a:t>
            </a:r>
            <a:endParaRPr lang="en-US" sz="1600" dirty="0"/>
          </a:p>
        </p:txBody>
      </p:sp>
    </p:spTree>
    <p:extLst>
      <p:ext uri="{BB962C8B-B14F-4D97-AF65-F5344CB8AC3E}">
        <p14:creationId xmlns:p14="http://schemas.microsoft.com/office/powerpoint/2010/main" xmlns="" val="4029211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56" y="260648"/>
            <a:ext cx="6705600" cy="504056"/>
          </a:xfrm>
        </p:spPr>
        <p:txBody>
          <a:bodyPr>
            <a:normAutofit fontScale="90000"/>
          </a:bodyPr>
          <a:lstStyle/>
          <a:p>
            <a:r>
              <a:rPr lang="en-US" b="1" dirty="0"/>
              <a:t>RECURRENCE RISK</a:t>
            </a:r>
            <a:endParaRPr lang="en-US" dirty="0"/>
          </a:p>
        </p:txBody>
      </p:sp>
      <p:sp>
        <p:nvSpPr>
          <p:cNvPr id="3" name="Content Placeholder 2"/>
          <p:cNvSpPr>
            <a:spLocks noGrp="1"/>
          </p:cNvSpPr>
          <p:nvPr>
            <p:ph idx="1"/>
          </p:nvPr>
        </p:nvSpPr>
        <p:spPr>
          <a:xfrm>
            <a:off x="40668" y="980728"/>
            <a:ext cx="8923820" cy="5616623"/>
          </a:xfrm>
          <a:solidFill>
            <a:schemeClr val="accent1">
              <a:lumMod val="20000"/>
              <a:lumOff val="80000"/>
            </a:schemeClr>
          </a:solidFill>
        </p:spPr>
        <p:txBody>
          <a:bodyPr>
            <a:normAutofit fontScale="62500" lnSpcReduction="20000"/>
          </a:bodyPr>
          <a:lstStyle/>
          <a:p>
            <a:pPr>
              <a:lnSpc>
                <a:spcPct val="170000"/>
              </a:lnSpc>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 tendency to repeat small for gestational age (SGA) deliveries in successive </a:t>
            </a:r>
            <a:r>
              <a:rPr lang="en-US" dirty="0" smtClean="0">
                <a:latin typeface="Times New Roman" panose="02020603050405020304" pitchFamily="18" charset="0"/>
                <a:cs typeface="Times New Roman" panose="02020603050405020304" pitchFamily="18" charset="0"/>
              </a:rPr>
              <a:t>pregnancies.</a:t>
            </a:r>
          </a:p>
          <a:p>
            <a:pPr>
              <a:lnSpc>
                <a:spcPct val="170000"/>
              </a:lnSpc>
            </a:pPr>
            <a:r>
              <a:rPr lang="en-US" dirty="0">
                <a:latin typeface="Times New Roman" panose="02020603050405020304" pitchFamily="18" charset="0"/>
                <a:ea typeface="Calibri" panose="020F0502020204030204" pitchFamily="34" charset="0"/>
                <a:cs typeface="Times New Roman" panose="02020603050405020304" pitchFamily="18" charset="0"/>
              </a:rPr>
              <a:t>Furthermore, </a:t>
            </a:r>
            <a:r>
              <a:rPr lang="en-US" dirty="0" err="1">
                <a:latin typeface="Times New Roman" panose="02020603050405020304" pitchFamily="18" charset="0"/>
                <a:ea typeface="Calibri" panose="020F0502020204030204" pitchFamily="34" charset="0"/>
                <a:cs typeface="Times New Roman" panose="02020603050405020304" pitchFamily="18" charset="0"/>
              </a:rPr>
              <a:t>uteroplacental</a:t>
            </a:r>
            <a:r>
              <a:rPr lang="en-US" dirty="0">
                <a:latin typeface="Times New Roman" panose="02020603050405020304" pitchFamily="18" charset="0"/>
                <a:ea typeface="Calibri" panose="020F0502020204030204" pitchFamily="34" charset="0"/>
                <a:cs typeface="Times New Roman" panose="02020603050405020304" pitchFamily="18" charset="0"/>
              </a:rPr>
              <a:t> insufficiency may manifest in different ways in different pregnancies.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Growth restriction, preterm delivery, preeclampsia, abruption, and stillbirth </a:t>
            </a:r>
            <a:r>
              <a:rPr lang="en-US" dirty="0">
                <a:latin typeface="Times New Roman" panose="02020603050405020304" pitchFamily="18" charset="0"/>
                <a:ea typeface="Calibri" panose="020F0502020204030204" pitchFamily="34" charset="0"/>
                <a:cs typeface="Times New Roman" panose="02020603050405020304" pitchFamily="18" charset="0"/>
              </a:rPr>
              <a:t>can all be sequelae of impaired placental </a:t>
            </a:r>
            <a:r>
              <a:rPr lang="en-US" dirty="0" smtClean="0">
                <a:latin typeface="Times New Roman" panose="02020603050405020304" pitchFamily="18" charset="0"/>
                <a:ea typeface="Calibri" panose="020F0502020204030204" pitchFamily="34" charset="0"/>
                <a:cs typeface="Times New Roman" panose="02020603050405020304" pitchFamily="18" charset="0"/>
              </a:rPr>
              <a:t>function.</a:t>
            </a:r>
          </a:p>
          <a:p>
            <a:pPr>
              <a:lnSpc>
                <a:spcPct val="170000"/>
              </a:lnSpc>
            </a:pPr>
            <a:r>
              <a:rPr lang="en-US" dirty="0">
                <a:latin typeface="Times New Roman" panose="02020603050405020304" pitchFamily="18" charset="0"/>
                <a:ea typeface="Calibri" panose="020F0502020204030204" pitchFamily="34" charset="0"/>
              </a:rPr>
              <a:t>The highest risk of </a:t>
            </a:r>
            <a:r>
              <a:rPr lang="en-US" dirty="0">
                <a:solidFill>
                  <a:srgbClr val="FF0000"/>
                </a:solidFill>
                <a:latin typeface="Times New Roman" panose="02020603050405020304" pitchFamily="18" charset="0"/>
                <a:ea typeface="Calibri" panose="020F0502020204030204" pitchFamily="34" charset="0"/>
              </a:rPr>
              <a:t>stillbirth</a:t>
            </a:r>
            <a:r>
              <a:rPr lang="en-US" dirty="0">
                <a:latin typeface="Times New Roman" panose="02020603050405020304" pitchFamily="18" charset="0"/>
                <a:ea typeface="Calibri" panose="020F0502020204030204" pitchFamily="34" charset="0"/>
              </a:rPr>
              <a:t> was in women who delivered a preterm SGA infant.</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pPr>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en-US" dirty="0" smtClean="0">
                <a:latin typeface="Times New Roman" panose="02020603050405020304" pitchFamily="18" charset="0"/>
                <a:ea typeface="Calibri" panose="020F0502020204030204" pitchFamily="34" charset="0"/>
                <a:cs typeface="Times New Roman" panose="02020603050405020304" pitchFamily="18" charset="0"/>
              </a:rPr>
              <a:t>he </a:t>
            </a:r>
            <a:r>
              <a:rPr lang="en-US" dirty="0">
                <a:latin typeface="Times New Roman" panose="02020603050405020304" pitchFamily="18" charset="0"/>
                <a:ea typeface="Calibri" panose="020F0502020204030204" pitchFamily="34" charset="0"/>
                <a:cs typeface="Times New Roman" panose="02020603050405020304" pitchFamily="18" charset="0"/>
              </a:rPr>
              <a:t>risk of a non-anomalous SGA birth (&lt;5</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dirty="0">
                <a:latin typeface="Times New Roman" panose="02020603050405020304" pitchFamily="18" charset="0"/>
                <a:ea typeface="Calibri" panose="020F0502020204030204" pitchFamily="34" charset="0"/>
                <a:cs typeface="Times New Roman" panose="02020603050405020304" pitchFamily="18" charset="0"/>
              </a:rPr>
              <a:t> percentile) in the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second pregnancy </a:t>
            </a:r>
            <a:r>
              <a:rPr lang="en-US" dirty="0">
                <a:latin typeface="Times New Roman" panose="02020603050405020304" pitchFamily="18" charset="0"/>
                <a:ea typeface="Calibri" panose="020F0502020204030204" pitchFamily="34" charset="0"/>
                <a:cs typeface="Times New Roman" panose="02020603050405020304" pitchFamily="18" charset="0"/>
              </a:rPr>
              <a:t>of women whose first delivery was "SGA" versus "not SGA" was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23</a:t>
            </a:r>
            <a:r>
              <a:rPr lang="en-US" dirty="0">
                <a:latin typeface="Times New Roman" panose="02020603050405020304" pitchFamily="18" charset="0"/>
                <a:ea typeface="Calibri" panose="020F0502020204030204" pitchFamily="34" charset="0"/>
                <a:cs typeface="Times New Roman" panose="02020603050405020304" pitchFamily="18" charset="0"/>
              </a:rPr>
              <a:t> and 3 percent, </a:t>
            </a:r>
            <a:r>
              <a:rPr lang="en-US" dirty="0" smtClean="0">
                <a:latin typeface="Times New Roman" panose="02020603050405020304" pitchFamily="18" charset="0"/>
                <a:ea typeface="Calibri" panose="020F0502020204030204" pitchFamily="34" charset="0"/>
                <a:cs typeface="Times New Roman" panose="02020603050405020304" pitchFamily="18" charset="0"/>
              </a:rPr>
              <a:t>respectively.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698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444" y="-2588"/>
            <a:ext cx="6705600" cy="1143000"/>
          </a:xfrm>
        </p:spPr>
        <p:txBody>
          <a:bodyPr/>
          <a:lstStyle/>
          <a:p>
            <a:r>
              <a:rPr lang="en-US" b="1" dirty="0" smtClean="0"/>
              <a:t>CLASSIFICATION</a:t>
            </a:r>
            <a:endParaRPr lang="en-US" dirty="0"/>
          </a:p>
        </p:txBody>
      </p:sp>
      <p:sp>
        <p:nvSpPr>
          <p:cNvPr id="3" name="Content Placeholder 2"/>
          <p:cNvSpPr>
            <a:spLocks noGrp="1"/>
          </p:cNvSpPr>
          <p:nvPr>
            <p:ph idx="1"/>
          </p:nvPr>
        </p:nvSpPr>
        <p:spPr>
          <a:xfrm>
            <a:off x="0" y="1140413"/>
            <a:ext cx="8964488" cy="3440716"/>
          </a:xfrm>
        </p:spPr>
        <p:txBody>
          <a:bodyPr>
            <a:normAutofit/>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FGR may be classified as </a:t>
            </a:r>
            <a:r>
              <a:rPr lang="en-US" sz="2400" dirty="0">
                <a:solidFill>
                  <a:srgbClr val="FF0000"/>
                </a:solidFill>
                <a:latin typeface="Times New Roman" panose="02020603050405020304" pitchFamily="18" charset="0"/>
                <a:cs typeface="Times New Roman" panose="02020603050405020304" pitchFamily="18" charset="0"/>
              </a:rPr>
              <a:t>symmetric</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asymmetric</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Symmetric FGR </a:t>
            </a:r>
            <a:r>
              <a:rPr lang="en-US" sz="2400" dirty="0">
                <a:latin typeface="Times New Roman" panose="02020603050405020304" pitchFamily="18" charset="0"/>
                <a:cs typeface="Times New Roman" panose="02020603050405020304" pitchFamily="18" charset="0"/>
              </a:rPr>
              <a:t>comprises 20 to 30 percent of FGR and refers to a growth pattern in which all fetal organs are decreased proportionally due to global </a:t>
            </a:r>
            <a:r>
              <a:rPr lang="en-US" sz="2400" dirty="0">
                <a:solidFill>
                  <a:schemeClr val="tx2"/>
                </a:solidFill>
                <a:latin typeface="Times New Roman" panose="02020603050405020304" pitchFamily="18" charset="0"/>
                <a:cs typeface="Times New Roman" panose="02020603050405020304" pitchFamily="18" charset="0"/>
              </a:rPr>
              <a:t>impairment of cellular hyperplasia early </a:t>
            </a:r>
            <a:r>
              <a:rPr lang="en-US" sz="2400" dirty="0" smtClean="0">
                <a:solidFill>
                  <a:schemeClr val="tx2"/>
                </a:solidFill>
                <a:latin typeface="Times New Roman" panose="02020603050405020304" pitchFamily="18" charset="0"/>
                <a:cs typeface="Times New Roman" panose="02020603050405020304" pitchFamily="18" charset="0"/>
              </a:rPr>
              <a:t>in gestatio</a:t>
            </a:r>
            <a:r>
              <a:rPr lang="en-US" sz="2400" dirty="0" smtClean="0">
                <a:latin typeface="Times New Roman" panose="02020603050405020304" pitchFamily="18" charset="0"/>
                <a:cs typeface="Times New Roman" panose="02020603050405020304" pitchFamily="18" charset="0"/>
              </a:rPr>
              <a:t>n.</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p:txBody>
      </p:sp>
      <p:sp>
        <p:nvSpPr>
          <p:cNvPr id="4" name="Rectangle 3"/>
          <p:cNvSpPr/>
          <p:nvPr/>
        </p:nvSpPr>
        <p:spPr>
          <a:xfrm>
            <a:off x="1835696" y="3565466"/>
            <a:ext cx="7452320" cy="2031325"/>
          </a:xfrm>
          <a:prstGeom prst="rect">
            <a:avLst/>
          </a:prstGeom>
        </p:spPr>
        <p:txBody>
          <a:bodyPr wrap="square">
            <a:spAutoFit/>
          </a:bodyPr>
          <a:lstStyle/>
          <a:p>
            <a:pPr marL="457200" indent="-457200" algn="ctr">
              <a:lnSpc>
                <a:spcPct val="150000"/>
              </a:lnSpc>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Symmetric FGR is thought to result from a </a:t>
            </a:r>
            <a:r>
              <a:rPr lang="en-US" sz="2800" dirty="0">
                <a:solidFill>
                  <a:srgbClr val="FF0000"/>
                </a:solidFill>
                <a:latin typeface="Times New Roman" panose="02020603050405020304" pitchFamily="18" charset="0"/>
                <a:cs typeface="Times New Roman" panose="02020603050405020304" pitchFamily="18" charset="0"/>
              </a:rPr>
              <a:t>pathologic process </a:t>
            </a:r>
            <a:r>
              <a:rPr lang="en-US" sz="2800" dirty="0">
                <a:latin typeface="Times New Roman" panose="02020603050405020304" pitchFamily="18" charset="0"/>
                <a:cs typeface="Times New Roman" panose="02020603050405020304" pitchFamily="18" charset="0"/>
              </a:rPr>
              <a:t>manifesting early in gestation</a:t>
            </a:r>
          </a:p>
        </p:txBody>
      </p:sp>
    </p:spTree>
    <p:extLst>
      <p:ext uri="{BB962C8B-B14F-4D97-AF65-F5344CB8AC3E}">
        <p14:creationId xmlns:p14="http://schemas.microsoft.com/office/powerpoint/2010/main" xmlns="" val="132636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6705600" cy="692696"/>
          </a:xfrm>
        </p:spPr>
        <p:txBody>
          <a:bodyPr/>
          <a:lstStyle/>
          <a:p>
            <a:r>
              <a:rPr lang="en-US" sz="2500" b="1" dirty="0">
                <a:solidFill>
                  <a:srgbClr val="EEECE1">
                    <a:lumMod val="25000"/>
                  </a:srgbClr>
                </a:solidFill>
                <a:latin typeface="Times New Roman" panose="02020603050405020304" pitchFamily="18" charset="0"/>
                <a:ea typeface="+mn-ea"/>
                <a:cs typeface="Times New Roman" panose="02020603050405020304" pitchFamily="18" charset="0"/>
              </a:rPr>
              <a:t>Prevention in subsequent pregnancies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4704"/>
            <a:ext cx="9144000" cy="6093296"/>
          </a:xfrm>
          <a:solidFill>
            <a:schemeClr val="accent1">
              <a:lumMod val="20000"/>
              <a:lumOff val="80000"/>
            </a:schemeClr>
          </a:solidFill>
        </p:spPr>
        <p:txBody>
          <a:bodyPr>
            <a:normAutofit fontScale="55000" lnSpcReduction="20000"/>
          </a:bodyPr>
          <a:lstStyle/>
          <a:p>
            <a:pPr>
              <a:lnSpc>
                <a:spcPct val="160000"/>
              </a:lnSpc>
            </a:pPr>
            <a:r>
              <a:rPr lang="en-US" dirty="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cessation </a:t>
            </a:r>
            <a:r>
              <a:rPr lang="en-US" dirty="0">
                <a:solidFill>
                  <a:srgbClr val="FF0000"/>
                </a:solidFill>
                <a:latin typeface="Times New Roman" panose="02020603050405020304" pitchFamily="18" charset="0"/>
                <a:cs typeface="Times New Roman" panose="02020603050405020304" pitchFamily="18" charset="0"/>
              </a:rPr>
              <a:t>of smoking </a:t>
            </a:r>
            <a:r>
              <a:rPr lang="en-US" dirty="0">
                <a:latin typeface="Times New Roman" panose="02020603050405020304" pitchFamily="18" charset="0"/>
                <a:cs typeface="Times New Roman" panose="02020603050405020304" pitchFamily="18" charset="0"/>
              </a:rPr>
              <a:t>and </a:t>
            </a:r>
            <a:r>
              <a:rPr lang="en-US" dirty="0">
                <a:solidFill>
                  <a:srgbClr val="92D050"/>
                </a:solidFill>
                <a:latin typeface="Times New Roman" panose="02020603050405020304" pitchFamily="18" charset="0"/>
                <a:cs typeface="Times New Roman" panose="02020603050405020304" pitchFamily="18" charset="0"/>
              </a:rPr>
              <a:t>alcohol intake</a:t>
            </a:r>
            <a:r>
              <a:rPr lang="en-US" dirty="0">
                <a:latin typeface="Times New Roman" panose="02020603050405020304" pitchFamily="18" charset="0"/>
                <a:cs typeface="Times New Roman" panose="02020603050405020304" pitchFamily="18" charset="0"/>
              </a:rPr>
              <a:t>, chemoprophylaxis and </a:t>
            </a:r>
            <a:r>
              <a:rPr lang="en-US" dirty="0">
                <a:solidFill>
                  <a:schemeClr val="accent1"/>
                </a:solidFill>
                <a:latin typeface="Times New Roman" panose="02020603050405020304" pitchFamily="18" charset="0"/>
                <a:cs typeface="Times New Roman" panose="02020603050405020304" pitchFamily="18" charset="0"/>
              </a:rPr>
              <a:t>mosquito avoidance</a:t>
            </a:r>
            <a:r>
              <a:rPr lang="en-US" dirty="0">
                <a:latin typeface="Times New Roman" panose="02020603050405020304" pitchFamily="18" charset="0"/>
                <a:cs typeface="Times New Roman" panose="02020603050405020304" pitchFamily="18" charset="0"/>
              </a:rPr>
              <a:t> in areas where malaria is prevalent, </a:t>
            </a:r>
            <a:r>
              <a:rPr lang="en-US" dirty="0">
                <a:solidFill>
                  <a:srgbClr val="FFC000"/>
                </a:solidFill>
                <a:latin typeface="Times New Roman" panose="02020603050405020304" pitchFamily="18" charset="0"/>
                <a:cs typeface="Times New Roman" panose="02020603050405020304" pitchFamily="18" charset="0"/>
              </a:rPr>
              <a:t>balanced energy/protein supplementation </a:t>
            </a:r>
            <a:r>
              <a:rPr lang="en-US" dirty="0">
                <a:latin typeface="Times New Roman" panose="02020603050405020304" pitchFamily="18" charset="0"/>
                <a:cs typeface="Times New Roman" panose="02020603050405020304" pitchFamily="18" charset="0"/>
              </a:rPr>
              <a:t>in women with significant nutritional </a:t>
            </a:r>
            <a:r>
              <a:rPr lang="en-US" dirty="0" smtClean="0">
                <a:latin typeface="Times New Roman" panose="02020603050405020304" pitchFamily="18" charset="0"/>
                <a:cs typeface="Times New Roman" panose="02020603050405020304" pitchFamily="18" charset="0"/>
              </a:rPr>
              <a:t>deficiencies.</a:t>
            </a:r>
          </a:p>
          <a:p>
            <a:pPr>
              <a:lnSpc>
                <a:spcPct val="160000"/>
              </a:lnSpc>
            </a:pPr>
            <a:r>
              <a:rPr lang="en-US" dirty="0" smtClean="0">
                <a:latin typeface="Times New Roman" panose="02020603050405020304" pitchFamily="18" charset="0"/>
                <a:cs typeface="Times New Roman" panose="02020603050405020304" pitchFamily="18" charset="0"/>
              </a:rPr>
              <a:t> Avoiding </a:t>
            </a:r>
            <a:r>
              <a:rPr lang="en-US" dirty="0">
                <a:latin typeface="Times New Roman" panose="02020603050405020304" pitchFamily="18" charset="0"/>
                <a:cs typeface="Times New Roman" panose="02020603050405020304" pitchFamily="18" charset="0"/>
              </a:rPr>
              <a:t>a </a:t>
            </a:r>
            <a:r>
              <a:rPr lang="en-US" dirty="0" smtClean="0">
                <a:solidFill>
                  <a:srgbClr val="FF0000"/>
                </a:solidFill>
                <a:latin typeface="Times New Roman" panose="02020603050405020304" pitchFamily="18" charset="0"/>
                <a:cs typeface="Times New Roman" panose="02020603050405020304" pitchFamily="18" charset="0"/>
              </a:rPr>
              <a:t>short or long </a:t>
            </a:r>
            <a:r>
              <a:rPr lang="en-US" dirty="0" err="1" smtClean="0">
                <a:solidFill>
                  <a:srgbClr val="FF0000"/>
                </a:solidFill>
                <a:latin typeface="Times New Roman" panose="02020603050405020304" pitchFamily="18" charset="0"/>
                <a:cs typeface="Times New Roman" panose="02020603050405020304" pitchFamily="18" charset="0"/>
              </a:rPr>
              <a:t>interpregnancy</a:t>
            </a:r>
            <a:r>
              <a:rPr lang="en-US" dirty="0" smtClean="0">
                <a:solidFill>
                  <a:srgbClr val="FF0000"/>
                </a:solidFill>
                <a:latin typeface="Times New Roman" panose="02020603050405020304" pitchFamily="18" charset="0"/>
                <a:cs typeface="Times New Roman" panose="02020603050405020304" pitchFamily="18" charset="0"/>
              </a:rPr>
              <a:t> interval </a:t>
            </a:r>
            <a:r>
              <a:rPr lang="en-US" dirty="0" smtClean="0">
                <a:latin typeface="Times New Roman" panose="02020603050405020304" pitchFamily="18" charset="0"/>
                <a:cs typeface="Times New Roman" panose="02020603050405020304" pitchFamily="18" charset="0"/>
              </a:rPr>
              <a:t>may </a:t>
            </a:r>
            <a:r>
              <a:rPr lang="en-US" dirty="0">
                <a:latin typeface="Times New Roman" panose="02020603050405020304" pitchFamily="18" charset="0"/>
                <a:cs typeface="Times New Roman" panose="02020603050405020304" pitchFamily="18" charset="0"/>
              </a:rPr>
              <a:t>also be </a:t>
            </a:r>
            <a:r>
              <a:rPr lang="en-US" dirty="0" smtClean="0">
                <a:latin typeface="Times New Roman" panose="02020603050405020304" pitchFamily="18" charset="0"/>
                <a:cs typeface="Times New Roman" panose="02020603050405020304" pitchFamily="18" charset="0"/>
              </a:rPr>
              <a:t>beneficial.</a:t>
            </a:r>
          </a:p>
          <a:p>
            <a:pPr>
              <a:lnSpc>
                <a:spcPct val="160000"/>
              </a:lnSpc>
            </a:pPr>
            <a:r>
              <a:rPr lang="en-US" dirty="0">
                <a:latin typeface="Times New Roman" panose="02020603050405020304" pitchFamily="18" charset="0"/>
                <a:ea typeface="Calibri" panose="020F0502020204030204" pitchFamily="34" charset="0"/>
                <a:cs typeface="Times New Roman" panose="02020603050405020304" pitchFamily="18" charset="0"/>
              </a:rPr>
              <a:t>Low-dose </a:t>
            </a:r>
            <a:r>
              <a:rPr lang="en-US"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aspirin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may </a:t>
            </a:r>
            <a:r>
              <a:rPr lang="en-US" dirty="0">
                <a:latin typeface="Times New Roman" panose="02020603050405020304" pitchFamily="18" charset="0"/>
                <a:ea typeface="Calibri" panose="020F0502020204030204" pitchFamily="34" charset="0"/>
                <a:cs typeface="Times New Roman" panose="02020603050405020304" pitchFamily="18" charset="0"/>
              </a:rPr>
              <a:t>be effective when FGR is secondary to </a:t>
            </a:r>
            <a:r>
              <a:rPr lang="en-US" u="sng"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preeclampsia</a:t>
            </a:r>
            <a:r>
              <a:rPr lang="en-US" dirty="0">
                <a:latin typeface="Times New Roman" panose="02020603050405020304" pitchFamily="18" charset="0"/>
                <a:ea typeface="Calibri" panose="020F0502020204030204" pitchFamily="34" charset="0"/>
                <a:cs typeface="Times New Roman" panose="02020603050405020304" pitchFamily="18" charset="0"/>
              </a:rPr>
              <a:t> since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aspirin appears to reduce the risk of developing preeclampsia </a:t>
            </a:r>
            <a:r>
              <a:rPr lang="en-US" dirty="0">
                <a:latin typeface="Times New Roman" panose="02020603050405020304" pitchFamily="18" charset="0"/>
                <a:ea typeface="Calibri" panose="020F0502020204030204" pitchFamily="34" charset="0"/>
                <a:cs typeface="Times New Roman" panose="02020603050405020304" pitchFamily="18" charset="0"/>
              </a:rPr>
              <a:t>in women at moderate to high risk of developing the disorder</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60000"/>
              </a:lnSpc>
            </a:pPr>
            <a:r>
              <a:rPr lang="en-US" dirty="0">
                <a:latin typeface="Times New Roman" panose="02020603050405020304" pitchFamily="18" charset="0"/>
                <a:ea typeface="Calibri" panose="020F0502020204030204" pitchFamily="34" charset="0"/>
                <a:cs typeface="Times New Roman" panose="02020603050405020304" pitchFamily="18" charset="0"/>
              </a:rPr>
              <a:t>Low-dose aspirin is not recommended in the absence of risk factors for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preeclampsia.</a:t>
            </a:r>
          </a:p>
          <a:p>
            <a:pPr>
              <a:lnSpc>
                <a:spcPct val="160000"/>
              </a:lnSpc>
            </a:pPr>
            <a:r>
              <a:rPr lang="en-US" dirty="0">
                <a:latin typeface="Times New Roman" panose="02020603050405020304" pitchFamily="18" charset="0"/>
                <a:ea typeface="Calibri" panose="020F0502020204030204" pitchFamily="34" charset="0"/>
              </a:rPr>
              <a:t>Anticoagulation with </a:t>
            </a:r>
            <a:r>
              <a:rPr lang="en-US"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3"/>
              </a:rPr>
              <a:t>unfractionated heparin</a:t>
            </a:r>
            <a:r>
              <a:rPr lang="en-US" dirty="0">
                <a:latin typeface="Times New Roman" panose="02020603050405020304" pitchFamily="18" charset="0"/>
                <a:ea typeface="Calibri" panose="020F0502020204030204" pitchFamily="34" charset="0"/>
              </a:rPr>
              <a:t> or low molecular weight heparin </a:t>
            </a:r>
            <a:r>
              <a:rPr lang="en-US" u="sng" dirty="0">
                <a:solidFill>
                  <a:srgbClr val="00B050"/>
                </a:solidFill>
                <a:latin typeface="Times New Roman" panose="02020603050405020304" pitchFamily="18" charset="0"/>
                <a:ea typeface="Calibri" panose="020F0502020204030204" pitchFamily="34" charset="0"/>
              </a:rPr>
              <a:t>does not reduce </a:t>
            </a:r>
            <a:r>
              <a:rPr lang="en-US" dirty="0">
                <a:latin typeface="Times New Roman" panose="02020603050405020304" pitchFamily="18" charset="0"/>
                <a:ea typeface="Calibri" panose="020F0502020204030204" pitchFamily="34" charset="0"/>
              </a:rPr>
              <a:t>the risk of recurrent placenta-mediated late pregnancy complications, such as growth </a:t>
            </a:r>
            <a:r>
              <a:rPr lang="en-US" dirty="0" smtClean="0">
                <a:latin typeface="Times New Roman" panose="02020603050405020304" pitchFamily="18" charset="0"/>
                <a:ea typeface="Calibri" panose="020F0502020204030204" pitchFamily="34" charset="0"/>
              </a:rPr>
              <a:t>restriction.</a:t>
            </a:r>
          </a:p>
          <a:p>
            <a:pPr>
              <a:lnSpc>
                <a:spcPct val="160000"/>
              </a:lnSpc>
            </a:pPr>
            <a:r>
              <a:rPr lang="en-US" dirty="0">
                <a:latin typeface="Times New Roman" panose="02020603050405020304" pitchFamily="18" charset="0"/>
                <a:ea typeface="Calibri" panose="020F0502020204030204" pitchFamily="34" charset="0"/>
              </a:rPr>
              <a:t>The combination of low dose </a:t>
            </a:r>
            <a:r>
              <a:rPr lang="en-US"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rPr>
              <a:t>aspirin</a:t>
            </a:r>
            <a:r>
              <a:rPr lang="en-US" dirty="0">
                <a:latin typeface="Times New Roman" panose="02020603050405020304" pitchFamily="18" charset="0"/>
                <a:ea typeface="Calibri" panose="020F0502020204030204" pitchFamily="34" charset="0"/>
              </a:rPr>
              <a:t> and </a:t>
            </a:r>
            <a:r>
              <a:rPr lang="en-US" u="sng" dirty="0">
                <a:solidFill>
                  <a:srgbClr val="00B050"/>
                </a:solidFill>
                <a:latin typeface="Times New Roman" panose="02020603050405020304" pitchFamily="18" charset="0"/>
                <a:ea typeface="Calibri" panose="020F0502020204030204" pitchFamily="34" charset="0"/>
              </a:rPr>
              <a:t>LMWH</a:t>
            </a:r>
            <a:r>
              <a:rPr lang="en-US" dirty="0">
                <a:latin typeface="Times New Roman" panose="02020603050405020304" pitchFamily="18" charset="0"/>
                <a:ea typeface="Calibri" panose="020F0502020204030204" pitchFamily="34" charset="0"/>
              </a:rPr>
              <a:t> does not appear to be more effective than aspirin </a:t>
            </a:r>
            <a:r>
              <a:rPr lang="en-US" dirty="0" smtClean="0">
                <a:latin typeface="Times New Roman" panose="02020603050405020304" pitchFamily="18" charset="0"/>
                <a:ea typeface="Calibri" panose="020F0502020204030204" pitchFamily="34" charset="0"/>
              </a:rPr>
              <a:t>alone.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74288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6705600" cy="346050"/>
          </a:xfrm>
        </p:spPr>
        <p:txBody>
          <a:bodyPr>
            <a:normAutofit fontScale="90000"/>
          </a:bodyPr>
          <a:lstStyle/>
          <a:p>
            <a:r>
              <a:rPr lang="en-US" b="1" dirty="0">
                <a:latin typeface="Times New Roman" panose="02020603050405020304" pitchFamily="18" charset="0"/>
                <a:ea typeface="Calibri" panose="020F0502020204030204" pitchFamily="34" charset="0"/>
                <a:cs typeface="Arial" panose="020B0604020202020204" pitchFamily="34" charset="0"/>
              </a:rPr>
              <a:t>Initial approach</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51520" y="476672"/>
            <a:ext cx="8435280" cy="6192688"/>
          </a:xfrm>
          <a:solidFill>
            <a:schemeClr val="accent1">
              <a:lumMod val="20000"/>
              <a:lumOff val="80000"/>
            </a:schemeClr>
          </a:solidFill>
        </p:spPr>
        <p:txBody>
          <a:bodyPr>
            <a:normAutofit fontScale="62500" lnSpcReduction="20000"/>
          </a:bodyPr>
          <a:lstStyle/>
          <a:p>
            <a:pPr>
              <a:lnSpc>
                <a:spcPct val="170000"/>
              </a:lnSpc>
              <a:spcAft>
                <a:spcPts val="800"/>
              </a:spcAft>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cs typeface="Arial" panose="020B0604020202020204" pitchFamily="34" charset="0"/>
              </a:rPr>
              <a:t>An </a:t>
            </a:r>
            <a:r>
              <a:rPr lang="en-US" dirty="0">
                <a:latin typeface="Times New Roman" panose="02020603050405020304" pitchFamily="18" charset="0"/>
                <a:ea typeface="Calibri" panose="020F0502020204030204" pitchFamily="34" charset="0"/>
                <a:cs typeface="Arial" panose="020B0604020202020204" pitchFamily="34" charset="0"/>
              </a:rPr>
              <a:t>estimated fetal weight &lt;10</a:t>
            </a:r>
            <a:r>
              <a:rPr lang="en-US" baseline="30000" dirty="0">
                <a:latin typeface="Times New Roman" panose="02020603050405020304" pitchFamily="18" charset="0"/>
                <a:ea typeface="Calibri" panose="020F0502020204030204" pitchFamily="34" charset="0"/>
                <a:cs typeface="Arial" panose="020B0604020202020204" pitchFamily="34" charset="0"/>
              </a:rPr>
              <a:t>th</a:t>
            </a:r>
            <a:r>
              <a:rPr lang="en-US" dirty="0">
                <a:latin typeface="Times New Roman" panose="02020603050405020304" pitchFamily="18" charset="0"/>
                <a:ea typeface="Calibri" panose="020F0502020204030204" pitchFamily="34" charset="0"/>
                <a:cs typeface="Arial" panose="020B0604020202020204" pitchFamily="34" charset="0"/>
              </a:rPr>
              <a:t> percentile signifies a small for gestational age </a:t>
            </a:r>
            <a:r>
              <a:rPr lang="en-US" dirty="0" smtClean="0">
                <a:latin typeface="Times New Roman" panose="02020603050405020304" pitchFamily="18" charset="0"/>
                <a:ea typeface="Calibri" panose="020F0502020204030204" pitchFamily="34" charset="0"/>
                <a:cs typeface="Arial" panose="020B0604020202020204" pitchFamily="34" charset="0"/>
              </a:rPr>
              <a:t>fetus</a:t>
            </a:r>
          </a:p>
          <a:p>
            <a:pPr>
              <a:lnSpc>
                <a:spcPct val="170000"/>
              </a:lnSpc>
              <a:spcAft>
                <a:spcPts val="800"/>
              </a:spcAft>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cs typeface="Arial" panose="020B0604020202020204" pitchFamily="34" charset="0"/>
              </a:rPr>
              <a:t>We </a:t>
            </a:r>
            <a:r>
              <a:rPr lang="en-US" dirty="0">
                <a:latin typeface="Times New Roman" panose="02020603050405020304" pitchFamily="18" charset="0"/>
                <a:ea typeface="Calibri" panose="020F0502020204030204" pitchFamily="34" charset="0"/>
                <a:cs typeface="Arial" panose="020B0604020202020204" pitchFamily="34" charset="0"/>
              </a:rPr>
              <a:t>perform </a:t>
            </a:r>
            <a:r>
              <a:rPr lang="en-US"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a detailed fetal anatomic survey </a:t>
            </a:r>
            <a:r>
              <a:rPr lang="en-US" dirty="0">
                <a:latin typeface="Times New Roman" panose="02020603050405020304" pitchFamily="18" charset="0"/>
                <a:ea typeface="Calibri" panose="020F0502020204030204" pitchFamily="34" charset="0"/>
                <a:cs typeface="Arial" panose="020B0604020202020204" pitchFamily="34" charset="0"/>
              </a:rPr>
              <a:t>in all cases of FGR since major congenital anomalies are frequently associated with failure to maintain normal fetal </a:t>
            </a:r>
            <a:r>
              <a:rPr lang="en-US" dirty="0" smtClean="0">
                <a:latin typeface="Times New Roman" panose="02020603050405020304" pitchFamily="18" charset="0"/>
                <a:ea typeface="Calibri" panose="020F0502020204030204" pitchFamily="34" charset="0"/>
                <a:cs typeface="Arial" panose="020B0604020202020204" pitchFamily="34" charset="0"/>
              </a:rPr>
              <a:t>growth.</a:t>
            </a:r>
          </a:p>
          <a:p>
            <a:pPr>
              <a:lnSpc>
                <a:spcPct val="170000"/>
              </a:lnSpc>
              <a:spcAft>
                <a:spcPts val="800"/>
              </a:spcAft>
              <a:buFont typeface="Wingdings" panose="05000000000000000000" pitchFamily="2" charset="2"/>
              <a:buChar char="Ø"/>
            </a:pPr>
            <a:r>
              <a:rPr lang="en-US" u="sng"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Evaluation </a:t>
            </a:r>
            <a:r>
              <a:rPr lang="en-US"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of the fetal karyotype/microarray </a:t>
            </a:r>
            <a:r>
              <a:rPr lang="en-US" dirty="0">
                <a:latin typeface="Times New Roman" panose="02020603050405020304" pitchFamily="18" charset="0"/>
                <a:ea typeface="Calibri" panose="020F0502020204030204" pitchFamily="34" charset="0"/>
                <a:cs typeface="Arial" panose="020B0604020202020204" pitchFamily="34" charset="0"/>
              </a:rPr>
              <a:t>is indicated if FGR is associated with structural anomalies, ultrasound markers of aneuploidy, or early severe FGR (&lt;5</a:t>
            </a:r>
            <a:r>
              <a:rPr lang="en-US" baseline="30000" dirty="0">
                <a:latin typeface="Times New Roman" panose="02020603050405020304" pitchFamily="18" charset="0"/>
                <a:ea typeface="Calibri" panose="020F0502020204030204" pitchFamily="34" charset="0"/>
                <a:cs typeface="Arial" panose="020B0604020202020204" pitchFamily="34" charset="0"/>
              </a:rPr>
              <a:t>th</a:t>
            </a:r>
            <a:r>
              <a:rPr lang="en-US" dirty="0">
                <a:latin typeface="Times New Roman" panose="02020603050405020304" pitchFamily="18" charset="0"/>
                <a:ea typeface="Calibri" panose="020F0502020204030204" pitchFamily="34" charset="0"/>
                <a:cs typeface="Arial" panose="020B0604020202020204" pitchFamily="34" charset="0"/>
              </a:rPr>
              <a:t> percentile before 24 weeks of gestation).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a:lnSpc>
                <a:spcPct val="170000"/>
              </a:lnSpc>
              <a:spcAft>
                <a:spcPts val="800"/>
              </a:spcAft>
              <a:buFont typeface="Wingdings" panose="05000000000000000000" pitchFamily="2" charset="2"/>
              <a:buChar char="Ø"/>
            </a:pPr>
            <a:r>
              <a:rPr lang="en-US" u="sng" dirty="0" smtClean="0">
                <a:solidFill>
                  <a:srgbClr val="FF0000"/>
                </a:solidFill>
                <a:latin typeface="Times New Roman" panose="02020603050405020304" pitchFamily="18" charset="0"/>
                <a:ea typeface="Calibri" panose="020F0502020204030204" pitchFamily="34" charset="0"/>
              </a:rPr>
              <a:t>Maternal </a:t>
            </a:r>
            <a:r>
              <a:rPr lang="en-US" u="sng" dirty="0">
                <a:solidFill>
                  <a:srgbClr val="FF0000"/>
                </a:solidFill>
                <a:latin typeface="Times New Roman" panose="02020603050405020304" pitchFamily="18" charset="0"/>
                <a:ea typeface="Calibri" panose="020F0502020204030204" pitchFamily="34" charset="0"/>
              </a:rPr>
              <a:t>serum is examined for </a:t>
            </a:r>
            <a:r>
              <a:rPr lang="en-US" u="sng" dirty="0" err="1">
                <a:solidFill>
                  <a:srgbClr val="FF0000"/>
                </a:solidFill>
                <a:latin typeface="Times New Roman" panose="02020603050405020304" pitchFamily="18" charset="0"/>
                <a:ea typeface="Calibri" panose="020F0502020204030204" pitchFamily="34" charset="0"/>
              </a:rPr>
              <a:t>seropositivity</a:t>
            </a:r>
            <a:r>
              <a:rPr lang="en-US" u="sng" dirty="0">
                <a:solidFill>
                  <a:srgbClr val="FF0000"/>
                </a:solidFill>
                <a:latin typeface="Times New Roman" panose="02020603050405020304" pitchFamily="18" charset="0"/>
                <a:ea typeface="Calibri" panose="020F0502020204030204" pitchFamily="34" charset="0"/>
              </a:rPr>
              <a:t>, most commonly cytomegalovirus or toxoplasmosis</a:t>
            </a:r>
            <a:r>
              <a:rPr lang="en-US" dirty="0">
                <a:latin typeface="Times New Roman" panose="02020603050405020304" pitchFamily="18" charset="0"/>
                <a:ea typeface="Calibri" panose="020F0502020204030204" pitchFamily="34" charset="0"/>
              </a:rPr>
              <a:t>, if FGR is associated with maternal history or fetal ultrasound findings suggestive of infection.</a:t>
            </a:r>
            <a:endParaRPr lang="en-US" dirty="0"/>
          </a:p>
        </p:txBody>
      </p:sp>
    </p:spTree>
    <p:extLst>
      <p:ext uri="{BB962C8B-B14F-4D97-AF65-F5344CB8AC3E}">
        <p14:creationId xmlns:p14="http://schemas.microsoft.com/office/powerpoint/2010/main" xmlns="" val="1090661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266"/>
            <a:ext cx="6705600" cy="537414"/>
          </a:xfrm>
        </p:spPr>
        <p:txBody>
          <a:bodyPr>
            <a:normAutofit fontScale="90000"/>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Antepartum management</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836712"/>
            <a:ext cx="8928992" cy="5760640"/>
          </a:xfrm>
          <a:solidFill>
            <a:schemeClr val="accent1">
              <a:lumMod val="20000"/>
              <a:lumOff val="80000"/>
            </a:schemeClr>
          </a:solidFill>
        </p:spPr>
        <p:txBody>
          <a:bodyPr>
            <a:normAutofit fontScale="62500" lnSpcReduction="20000"/>
          </a:bodyPr>
          <a:lstStyle/>
          <a:p>
            <a:pPr>
              <a:lnSpc>
                <a:spcPct val="170000"/>
              </a:lnSpc>
            </a:pPr>
            <a:r>
              <a:rPr lang="en-US" dirty="0" smtClean="0">
                <a:solidFill>
                  <a:srgbClr val="FF0000"/>
                </a:solidFill>
                <a:latin typeface="Times New Roman" panose="02020603050405020304" pitchFamily="18" charset="0"/>
                <a:ea typeface="Calibri" panose="020F0502020204030204" pitchFamily="34" charset="0"/>
              </a:rPr>
              <a:t>Serial </a:t>
            </a:r>
            <a:r>
              <a:rPr lang="en-US" dirty="0">
                <a:solidFill>
                  <a:srgbClr val="FF0000"/>
                </a:solidFill>
                <a:latin typeface="Times New Roman" panose="02020603050405020304" pitchFamily="18" charset="0"/>
                <a:ea typeface="Calibri" panose="020F0502020204030204" pitchFamily="34" charset="0"/>
              </a:rPr>
              <a:t>ultrasound evaluation of </a:t>
            </a:r>
            <a:endParaRPr lang="en-US" dirty="0" smtClean="0">
              <a:solidFill>
                <a:srgbClr val="FF0000"/>
              </a:solidFill>
              <a:latin typeface="Times New Roman" panose="02020603050405020304" pitchFamily="18" charset="0"/>
              <a:ea typeface="Calibri" panose="020F0502020204030204" pitchFamily="34" charset="0"/>
            </a:endParaRPr>
          </a:p>
          <a:p>
            <a:pPr marL="0" indent="0">
              <a:lnSpc>
                <a:spcPct val="170000"/>
              </a:lnSpc>
              <a:buNone/>
            </a:pPr>
            <a:r>
              <a:rPr lang="en-US" dirty="0" smtClean="0">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1) fetal growth, </a:t>
            </a:r>
            <a:endParaRPr lang="en-US" dirty="0" smtClean="0">
              <a:latin typeface="Times New Roman" panose="02020603050405020304" pitchFamily="18" charset="0"/>
              <a:ea typeface="Calibri" panose="020F0502020204030204" pitchFamily="34" charset="0"/>
            </a:endParaRPr>
          </a:p>
          <a:p>
            <a:pPr marL="0" indent="0">
              <a:lnSpc>
                <a:spcPct val="170000"/>
              </a:lnSpc>
              <a:buNone/>
            </a:pPr>
            <a:r>
              <a:rPr lang="en-US" dirty="0" smtClean="0">
                <a:latin typeface="Times New Roman" panose="02020603050405020304" pitchFamily="18" charset="0"/>
                <a:ea typeface="Calibri" panose="020F0502020204030204" pitchFamily="34" charset="0"/>
              </a:rPr>
              <a:t>(</a:t>
            </a:r>
            <a:r>
              <a:rPr lang="en-US" dirty="0">
                <a:latin typeface="Times New Roman" panose="02020603050405020304" pitchFamily="18" charset="0"/>
                <a:ea typeface="Calibri" panose="020F0502020204030204" pitchFamily="34" charset="0"/>
              </a:rPr>
              <a:t>2) fetal behavior (biophysical profile [BPP] or </a:t>
            </a:r>
            <a:r>
              <a:rPr lang="en-US" dirty="0" smtClean="0">
                <a:latin typeface="Times New Roman" panose="02020603050405020304" pitchFamily="18" charset="0"/>
                <a:ea typeface="Calibri" panose="020F0502020204030204" pitchFamily="34" charset="0"/>
              </a:rPr>
              <a:t>non-stress </a:t>
            </a:r>
            <a:r>
              <a:rPr lang="en-US" dirty="0">
                <a:latin typeface="Times New Roman" panose="02020603050405020304" pitchFamily="18" charset="0"/>
                <a:ea typeface="Calibri" panose="020F0502020204030204" pitchFamily="34" charset="0"/>
              </a:rPr>
              <a:t>test [NST] with assessment of amniotic fluid volume), </a:t>
            </a:r>
            <a:endParaRPr lang="en-US" dirty="0" smtClean="0">
              <a:latin typeface="Times New Roman" panose="02020603050405020304" pitchFamily="18" charset="0"/>
              <a:ea typeface="Calibri" panose="020F0502020204030204" pitchFamily="34" charset="0"/>
            </a:endParaRPr>
          </a:p>
          <a:p>
            <a:pPr marL="0" indent="0">
              <a:lnSpc>
                <a:spcPct val="170000"/>
              </a:lnSpc>
              <a:buNone/>
            </a:pP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(3) impedance to blood flow in fetal vessels (Doppler velocimetry) represent the key elements of fetal assessment and guide pregnancy management decisions. </a:t>
            </a:r>
            <a:endParaRPr lang="en-US" dirty="0" smtClean="0">
              <a:latin typeface="Times New Roman" panose="02020603050405020304" pitchFamily="18" charset="0"/>
              <a:ea typeface="Calibri" panose="020F0502020204030204" pitchFamily="34" charset="0"/>
            </a:endParaRPr>
          </a:p>
          <a:p>
            <a:pPr>
              <a:lnSpc>
                <a:spcPct val="170000"/>
              </a:lnSpc>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purpose is to identify those fetuses that are at highest risk of in utero demise and neonatal morbidity and thus may benefit from preterm delivery. </a:t>
            </a:r>
            <a:endParaRPr lang="en-US" dirty="0" smtClean="0">
              <a:latin typeface="Times New Roman" panose="02020603050405020304" pitchFamily="18" charset="0"/>
              <a:ea typeface="Calibri" panose="020F0502020204030204" pitchFamily="34" charset="0"/>
            </a:endParaRPr>
          </a:p>
          <a:p>
            <a:pPr>
              <a:lnSpc>
                <a:spcPct val="170000"/>
              </a:lnSpc>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frequency is based upon the severity of findings and whether the examinations are being done to </a:t>
            </a:r>
            <a:r>
              <a:rPr lang="en-US" dirty="0">
                <a:solidFill>
                  <a:srgbClr val="FF0000"/>
                </a:solidFill>
                <a:latin typeface="Times New Roman" panose="02020603050405020304" pitchFamily="18" charset="0"/>
                <a:ea typeface="Calibri" panose="020F0502020204030204" pitchFamily="34" charset="0"/>
              </a:rPr>
              <a:t>monitor fetal well-being (one to seven times per week</a:t>
            </a:r>
            <a:r>
              <a:rPr lang="en-US" dirty="0">
                <a:latin typeface="Times New Roman" panose="02020603050405020304" pitchFamily="18" charset="0"/>
                <a:ea typeface="Calibri" panose="020F0502020204030204" pitchFamily="34" charset="0"/>
              </a:rPr>
              <a:t>) or </a:t>
            </a:r>
            <a:r>
              <a:rPr lang="en-US" dirty="0">
                <a:solidFill>
                  <a:srgbClr val="00B050"/>
                </a:solidFill>
                <a:latin typeface="Times New Roman" panose="02020603050405020304" pitchFamily="18" charset="0"/>
                <a:ea typeface="Calibri" panose="020F0502020204030204" pitchFamily="34" charset="0"/>
              </a:rPr>
              <a:t>fetal growth (every two to four weeks).</a:t>
            </a:r>
            <a:endParaRPr lang="en-US" dirty="0">
              <a:solidFill>
                <a:srgbClr val="00B050"/>
              </a:solidFill>
            </a:endParaRPr>
          </a:p>
        </p:txBody>
      </p:sp>
    </p:spTree>
    <p:extLst>
      <p:ext uri="{BB962C8B-B14F-4D97-AF65-F5344CB8AC3E}">
        <p14:creationId xmlns:p14="http://schemas.microsoft.com/office/powerpoint/2010/main" xmlns="" val="3986738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266"/>
            <a:ext cx="6705600" cy="537414"/>
          </a:xfrm>
        </p:spPr>
        <p:txBody>
          <a:bodyPr>
            <a:normAutofit fontScale="90000"/>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Antepartum management</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836712"/>
            <a:ext cx="8928992" cy="5760640"/>
          </a:xfrm>
          <a:solidFill>
            <a:schemeClr val="accent1">
              <a:lumMod val="20000"/>
              <a:lumOff val="80000"/>
            </a:schemeClr>
          </a:solidFill>
        </p:spPr>
        <p:txBody>
          <a:bodyPr>
            <a:normAutofit fontScale="62500" lnSpcReduction="20000"/>
          </a:bodyPr>
          <a:lstStyle/>
          <a:p>
            <a:pPr>
              <a:lnSpc>
                <a:spcPct val="170000"/>
              </a:lnSpc>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Doppler velocimetry of the umbilical artery </a:t>
            </a:r>
            <a:r>
              <a:rPr lang="en-US" dirty="0">
                <a:latin typeface="Times New Roman" panose="02020603050405020304" pitchFamily="18" charset="0"/>
                <a:ea typeface="Calibri" panose="020F0502020204030204" pitchFamily="34" charset="0"/>
                <a:cs typeface="Arial" panose="020B0604020202020204" pitchFamily="34" charset="0"/>
              </a:rPr>
              <a:t>for monitoring pregnancies with suspected growth restriction (</a:t>
            </a:r>
            <a:r>
              <a:rPr lang="en-US" b="1"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rPr>
              <a:t>Grade 1A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2"/>
                </a:solidFill>
                <a:latin typeface="Times New Roman" panose="02020603050405020304" pitchFamily="18" charset="0"/>
                <a:ea typeface="Calibri" panose="020F0502020204030204" pitchFamily="34" charset="0"/>
                <a:cs typeface="Arial" panose="020B0604020202020204" pitchFamily="34" charset="0"/>
              </a:rPr>
              <a:t>Delivery prompted by abnormal Doppler ultrasonography reduces the frequency of perinatal death</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00B050"/>
                </a:solidFill>
                <a:latin typeface="Times New Roman" panose="02020603050405020304" pitchFamily="18" charset="0"/>
                <a:ea typeface="Calibri" panose="020F0502020204030204" pitchFamily="34" charset="0"/>
                <a:cs typeface="Arial" panose="020B0604020202020204" pitchFamily="34" charset="0"/>
              </a:rPr>
              <a:t>Normal Doppler findings are </a:t>
            </a:r>
            <a:r>
              <a:rPr lang="en-US"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reassuring. </a:t>
            </a:r>
            <a:r>
              <a:rPr lang="en-US" b="1" dirty="0" smtClean="0">
                <a:solidFill>
                  <a:srgbClr val="FFC000"/>
                </a:solidFill>
                <a:latin typeface="Times New Roman" panose="02020603050405020304" pitchFamily="18" charset="0"/>
                <a:ea typeface="Calibri" panose="020F0502020204030204" pitchFamily="34" charset="0"/>
                <a:cs typeface="Arial" panose="020B0604020202020204" pitchFamily="34" charset="0"/>
              </a:rPr>
              <a:t>Doppler assessment of the venous circulation </a:t>
            </a:r>
            <a:r>
              <a:rPr lang="en-US" dirty="0" smtClean="0">
                <a:latin typeface="Times New Roman" panose="02020603050405020304" pitchFamily="18" charset="0"/>
                <a:ea typeface="Calibri" panose="020F0502020204030204" pitchFamily="34" charset="0"/>
                <a:cs typeface="Arial" panose="020B0604020202020204" pitchFamily="34" charset="0"/>
              </a:rPr>
              <a:t>can </a:t>
            </a:r>
            <a:r>
              <a:rPr lang="en-US" dirty="0">
                <a:latin typeface="Times New Roman" panose="02020603050405020304" pitchFamily="18" charset="0"/>
                <a:ea typeface="Calibri" panose="020F0502020204030204" pitchFamily="34" charset="0"/>
                <a:cs typeface="Arial" panose="020B0604020202020204" pitchFamily="34" charset="0"/>
              </a:rPr>
              <a:t>provide additional information for decision making in the </a:t>
            </a:r>
            <a:r>
              <a:rPr lang="en-US" dirty="0" smtClean="0">
                <a:latin typeface="Times New Roman" panose="02020603050405020304" pitchFamily="18" charset="0"/>
                <a:ea typeface="Calibri" panose="020F0502020204030204" pitchFamily="34" charset="0"/>
                <a:cs typeface="Arial" panose="020B0604020202020204" pitchFamily="34" charset="0"/>
              </a:rPr>
              <a:t>very </a:t>
            </a:r>
            <a:r>
              <a:rPr lang="en-US" dirty="0">
                <a:latin typeface="Times New Roman" panose="02020603050405020304" pitchFamily="18" charset="0"/>
                <a:ea typeface="Calibri" panose="020F0502020204030204" pitchFamily="34" charset="0"/>
                <a:cs typeface="Arial" panose="020B0604020202020204" pitchFamily="34" charset="0"/>
              </a:rPr>
              <a:t>preterm fetus, but remains investigational.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a:lnSpc>
                <a:spcPct val="170000"/>
              </a:lnSpc>
              <a:spcAft>
                <a:spcPts val="800"/>
              </a:spcAft>
            </a:pPr>
            <a:r>
              <a:rPr lang="en-US" dirty="0" smtClean="0">
                <a:latin typeface="Times New Roman" panose="02020603050405020304" pitchFamily="18" charset="0"/>
                <a:ea typeface="Calibri" panose="020F0502020204030204" pitchFamily="34" charset="0"/>
              </a:rPr>
              <a:t>one </a:t>
            </a:r>
            <a:r>
              <a:rPr lang="en-US" dirty="0">
                <a:latin typeface="Times New Roman" panose="02020603050405020304" pitchFamily="18" charset="0"/>
                <a:ea typeface="Calibri" panose="020F0502020204030204" pitchFamily="34" charset="0"/>
              </a:rPr>
              <a:t>course of </a:t>
            </a:r>
            <a:r>
              <a:rPr lang="en-US" dirty="0">
                <a:solidFill>
                  <a:srgbClr val="FF0000"/>
                </a:solidFill>
                <a:latin typeface="Times New Roman" panose="02020603050405020304" pitchFamily="18" charset="0"/>
                <a:ea typeface="Calibri" panose="020F0502020204030204" pitchFamily="34" charset="0"/>
              </a:rPr>
              <a:t>antenatal corticosteroids between 24 and 34 weeks </a:t>
            </a:r>
            <a:r>
              <a:rPr lang="en-US" dirty="0">
                <a:latin typeface="Times New Roman" panose="02020603050405020304" pitchFamily="18" charset="0"/>
                <a:ea typeface="Calibri" panose="020F0502020204030204" pitchFamily="34" charset="0"/>
              </a:rPr>
              <a:t>of gestation in </a:t>
            </a:r>
            <a:r>
              <a:rPr lang="en-US" dirty="0">
                <a:solidFill>
                  <a:schemeClr val="accent1"/>
                </a:solidFill>
                <a:latin typeface="Times New Roman" panose="02020603050405020304" pitchFamily="18" charset="0"/>
                <a:ea typeface="Calibri" panose="020F0502020204030204" pitchFamily="34" charset="0"/>
              </a:rPr>
              <a:t>the week before delivery is expected</a:t>
            </a:r>
            <a:r>
              <a:rPr lang="en-US" dirty="0">
                <a:latin typeface="Times New Roman" panose="02020603050405020304" pitchFamily="18" charset="0"/>
                <a:ea typeface="Calibri" panose="020F0502020204030204" pitchFamily="34" charset="0"/>
              </a:rPr>
              <a:t> (</a:t>
            </a:r>
            <a:r>
              <a:rPr lang="en-US" b="1"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2"/>
              </a:rPr>
              <a:t>Grade 1A</a:t>
            </a:r>
            <a:r>
              <a:rPr lang="en-US" dirty="0">
                <a:latin typeface="Times New Roman" panose="02020603050405020304" pitchFamily="18" charset="0"/>
                <a:ea typeface="Calibri" panose="020F0502020204030204" pitchFamily="34" charset="0"/>
              </a:rPr>
              <a:t>) Earlier administration is indicated if delivery and aggressive neonatal intervention are planned </a:t>
            </a:r>
            <a:r>
              <a:rPr lang="en-US" dirty="0" smtClean="0">
                <a:latin typeface="Times New Roman" panose="02020603050405020304" pitchFamily="18" charset="0"/>
                <a:ea typeface="Calibri" panose="020F0502020204030204" pitchFamily="34" charset="0"/>
              </a:rPr>
              <a:t>.</a:t>
            </a:r>
          </a:p>
          <a:p>
            <a:pPr>
              <a:lnSpc>
                <a:spcPct val="170000"/>
              </a:lnSpc>
              <a:spcAft>
                <a:spcPts val="800"/>
              </a:spcAft>
            </a:pPr>
            <a:r>
              <a:rPr lang="en-US" dirty="0" smtClean="0">
                <a:latin typeface="Times New Roman" panose="02020603050405020304" pitchFamily="18" charset="0"/>
                <a:ea typeface="Calibri" panose="020F0502020204030204" pitchFamily="34" charset="0"/>
              </a:rPr>
              <a:t>Timing </a:t>
            </a:r>
            <a:r>
              <a:rPr lang="en-US" dirty="0">
                <a:latin typeface="Times New Roman" panose="02020603050405020304" pitchFamily="18" charset="0"/>
                <a:ea typeface="Calibri" panose="020F0502020204030204" pitchFamily="34" charset="0"/>
              </a:rPr>
              <a:t>is estimated based on multiple factors, including the severity of FGR, Doppler findings, comorbid conditions, and rate of deterioration in fetal status. </a:t>
            </a:r>
            <a:endParaRPr lang="en-US" dirty="0">
              <a:solidFill>
                <a:srgbClr val="00B050"/>
              </a:solidFill>
            </a:endParaRPr>
          </a:p>
        </p:txBody>
      </p:sp>
    </p:spTree>
    <p:extLst>
      <p:ext uri="{BB962C8B-B14F-4D97-AF65-F5344CB8AC3E}">
        <p14:creationId xmlns:p14="http://schemas.microsoft.com/office/powerpoint/2010/main" xmlns="" val="4143128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266"/>
            <a:ext cx="6705600" cy="537414"/>
          </a:xfrm>
        </p:spPr>
        <p:txBody>
          <a:bodyPr>
            <a:normAutofit fontScale="90000"/>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Delivery</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836712"/>
            <a:ext cx="8928992" cy="5760640"/>
          </a:xfrm>
          <a:solidFill>
            <a:schemeClr val="accent1">
              <a:lumMod val="20000"/>
              <a:lumOff val="80000"/>
            </a:schemeClr>
          </a:solidFill>
        </p:spPr>
        <p:txBody>
          <a:bodyPr>
            <a:normAutofit fontScale="70000" lnSpcReduction="20000"/>
          </a:bodyPr>
          <a:lstStyle/>
          <a:p>
            <a:pPr>
              <a:lnSpc>
                <a:spcPct val="150000"/>
              </a:lnSpc>
              <a:spcAft>
                <a:spcPts val="800"/>
              </a:spcAft>
            </a:pPr>
            <a:r>
              <a:rPr lang="en-US" dirty="0" smtClean="0">
                <a:latin typeface="Times New Roman" panose="02020603050405020304" pitchFamily="18" charset="0"/>
                <a:ea typeface="Calibri" panose="020F0502020204030204" pitchFamily="34" charset="0"/>
                <a:cs typeface="Arial" panose="020B0604020202020204" pitchFamily="34" charset="0"/>
              </a:rPr>
              <a:t>The time of delivery </a:t>
            </a:r>
            <a:r>
              <a:rPr lang="en-US" dirty="0">
                <a:latin typeface="Times New Roman" panose="02020603050405020304" pitchFamily="18" charset="0"/>
                <a:ea typeface="Calibri" panose="020F0502020204030204" pitchFamily="34" charset="0"/>
                <a:cs typeface="Arial" panose="020B0604020202020204" pitchFamily="34" charset="0"/>
              </a:rPr>
              <a:t>of the growth-restricted fetus based on a combination of factors, including: gestational age, Doppler of the umbilical artery, BPP score, umbilical venous Doppler, and the presence or absence of risk factors for, or signs of, </a:t>
            </a:r>
            <a:r>
              <a:rPr lang="en-US" dirty="0" err="1">
                <a:latin typeface="Times New Roman" panose="02020603050405020304" pitchFamily="18" charset="0"/>
                <a:ea typeface="Calibri" panose="020F0502020204030204" pitchFamily="34" charset="0"/>
                <a:cs typeface="Arial" panose="020B0604020202020204" pitchFamily="34" charset="0"/>
              </a:rPr>
              <a:t>uteroplacental</a:t>
            </a:r>
            <a:r>
              <a:rPr lang="en-US" dirty="0">
                <a:latin typeface="Times New Roman" panose="02020603050405020304" pitchFamily="18" charset="0"/>
                <a:ea typeface="Calibri" panose="020F0502020204030204" pitchFamily="34" charset="0"/>
                <a:cs typeface="Arial" panose="020B0604020202020204" pitchFamily="34" charset="0"/>
              </a:rPr>
              <a:t> insufficiency.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Persistent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reversed a-wave of the ductus </a:t>
            </a:r>
            <a:r>
              <a:rPr lang="en-US"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venosus</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Doppler </a:t>
            </a:r>
            <a:r>
              <a:rPr lang="en-US" dirty="0">
                <a:latin typeface="Times New Roman" panose="02020603050405020304" pitchFamily="18" charset="0"/>
                <a:ea typeface="Calibri" panose="020F0502020204030204" pitchFamily="34" charset="0"/>
                <a:cs typeface="Arial" panose="020B0604020202020204" pitchFamily="34" charset="0"/>
              </a:rPr>
              <a:t>– We deliver these pregnancies </a:t>
            </a:r>
            <a:r>
              <a:rPr lang="en-US" dirty="0">
                <a:solidFill>
                  <a:schemeClr val="tx2"/>
                </a:solidFill>
                <a:latin typeface="Times New Roman" panose="02020603050405020304" pitchFamily="18" charset="0"/>
                <a:ea typeface="Calibri" panose="020F0502020204030204" pitchFamily="34" charset="0"/>
                <a:cs typeface="Arial" panose="020B0604020202020204" pitchFamily="34" charset="0"/>
              </a:rPr>
              <a:t>immediately at 30 weeks of gestation</a:t>
            </a:r>
            <a:r>
              <a:rPr lang="en-US" dirty="0">
                <a:latin typeface="Times New Roman" panose="02020603050405020304" pitchFamily="18" charset="0"/>
                <a:ea typeface="Calibri" panose="020F0502020204030204" pitchFamily="34" charset="0"/>
                <a:cs typeface="Arial" panose="020B0604020202020204" pitchFamily="34" charset="0"/>
              </a:rPr>
              <a:t>. Before 30 weeks, we individualize the decision of delivery.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Umbilical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artery reversed diastolic flow ≥32 weeks of gestation </a:t>
            </a:r>
            <a:r>
              <a:rPr lang="en-US" dirty="0">
                <a:latin typeface="Times New Roman" panose="02020603050405020304" pitchFamily="18" charset="0"/>
                <a:ea typeface="Calibri" panose="020F0502020204030204" pitchFamily="34" charset="0"/>
                <a:cs typeface="Arial" panose="020B0604020202020204" pitchFamily="34" charset="0"/>
              </a:rPr>
              <a:t>– We deliver these pregnancies immediately.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Umbilical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artery absent diastolic flow ≥34 weeks of gestation </a:t>
            </a:r>
            <a:r>
              <a:rPr lang="en-US" dirty="0">
                <a:latin typeface="Times New Roman" panose="02020603050405020304" pitchFamily="18" charset="0"/>
                <a:ea typeface="Calibri" panose="020F0502020204030204" pitchFamily="34" charset="0"/>
                <a:cs typeface="Arial" panose="020B0604020202020204" pitchFamily="34" charset="0"/>
              </a:rPr>
              <a:t>– We deliver these pregnancies immediately.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70000"/>
              </a:lnSpc>
              <a:spcAft>
                <a:spcPts val="800"/>
              </a:spcAft>
            </a:pPr>
            <a:endParaRPr lang="en-US" dirty="0">
              <a:solidFill>
                <a:srgbClr val="00B050"/>
              </a:solidFill>
            </a:endParaRPr>
          </a:p>
        </p:txBody>
      </p:sp>
    </p:spTree>
    <p:extLst>
      <p:ext uri="{BB962C8B-B14F-4D97-AF65-F5344CB8AC3E}">
        <p14:creationId xmlns:p14="http://schemas.microsoft.com/office/powerpoint/2010/main" xmlns="" val="2393445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266"/>
            <a:ext cx="6705600" cy="537414"/>
          </a:xfrm>
        </p:spPr>
        <p:txBody>
          <a:bodyPr>
            <a:normAutofit fontScale="90000"/>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Delivery</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836712"/>
            <a:ext cx="8928992" cy="5760640"/>
          </a:xfrm>
          <a:solidFill>
            <a:schemeClr val="accent1">
              <a:lumMod val="20000"/>
              <a:lumOff val="80000"/>
            </a:schemeClr>
          </a:solidFill>
        </p:spPr>
        <p:txBody>
          <a:bodyPr>
            <a:normAutofit fontScale="62500" lnSpcReduction="20000"/>
          </a:bodyPr>
          <a:lstStyle/>
          <a:p>
            <a:pPr>
              <a:lnSpc>
                <a:spcPct val="150000"/>
              </a:lnSpc>
              <a:spcAft>
                <a:spcPts val="800"/>
              </a:spcAft>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Umbilical artery absent or reversed diastolic flow &lt;34 weeks of gestation </a:t>
            </a:r>
            <a:r>
              <a:rPr lang="en-US" dirty="0">
                <a:latin typeface="Times New Roman" panose="02020603050405020304" pitchFamily="18" charset="0"/>
                <a:ea typeface="Calibri" panose="020F0502020204030204" pitchFamily="34" charset="0"/>
                <a:cs typeface="Arial" panose="020B0604020202020204" pitchFamily="34" charset="0"/>
              </a:rPr>
              <a:t>– We perform an </a:t>
            </a:r>
            <a:r>
              <a:rPr lang="en-US" u="sng" dirty="0">
                <a:solidFill>
                  <a:srgbClr val="00B050"/>
                </a:solidFill>
                <a:latin typeface="Times New Roman" panose="02020603050405020304" pitchFamily="18" charset="0"/>
                <a:ea typeface="Calibri" panose="020F0502020204030204" pitchFamily="34" charset="0"/>
                <a:cs typeface="Arial" panose="020B0604020202020204" pitchFamily="34" charset="0"/>
              </a:rPr>
              <a:t>NST every 12 hours and daily BPPs </a:t>
            </a:r>
            <a:r>
              <a:rPr lang="en-US" dirty="0">
                <a:latin typeface="Times New Roman" panose="02020603050405020304" pitchFamily="18" charset="0"/>
                <a:ea typeface="Calibri" panose="020F0502020204030204" pitchFamily="34" charset="0"/>
                <a:cs typeface="Arial" panose="020B0604020202020204" pitchFamily="34" charset="0"/>
              </a:rPr>
              <a:t>in an attempt to delay delivery until 32 weeks (if reversed flow) or 34 weeks (if absent flow), as long as the NST does not suggest fetal compromise and the BPP remains normal. If the BPP and NST become abnormal, we deliver immediately.</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Umbilical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artery decreased diastolic flow (</a:t>
            </a:r>
            <a:r>
              <a:rPr lang="en-US"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pulsatility</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index &gt;95</a:t>
            </a:r>
            <a:r>
              <a:rPr lang="en-US"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th</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percentile)</a:t>
            </a:r>
            <a:r>
              <a:rPr lang="en-US" dirty="0">
                <a:latin typeface="Times New Roman" panose="02020603050405020304" pitchFamily="18" charset="0"/>
                <a:ea typeface="Calibri" panose="020F0502020204030204" pitchFamily="34" charset="0"/>
                <a:cs typeface="Arial" panose="020B0604020202020204" pitchFamily="34" charset="0"/>
              </a:rPr>
              <a:t> – We perform a </a:t>
            </a:r>
            <a:r>
              <a:rPr lang="en-US"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BPP twice per week and deliver these fetuses at 37 weeks </a:t>
            </a:r>
            <a:r>
              <a:rPr lang="en-US" dirty="0">
                <a:latin typeface="Times New Roman" panose="02020603050405020304" pitchFamily="18" charset="0"/>
                <a:ea typeface="Calibri" panose="020F0502020204030204" pitchFamily="34" charset="0"/>
                <a:cs typeface="Arial" panose="020B0604020202020204" pitchFamily="34" charset="0"/>
              </a:rPr>
              <a:t>or when the BPP becomes abnormal. </a:t>
            </a:r>
            <a:r>
              <a:rPr lang="en-US" u="sng" dirty="0">
                <a:solidFill>
                  <a:srgbClr val="00B050"/>
                </a:solidFill>
                <a:latin typeface="Times New Roman" panose="02020603050405020304" pitchFamily="18" charset="0"/>
                <a:ea typeface="Calibri" panose="020F0502020204030204" pitchFamily="34" charset="0"/>
                <a:cs typeface="Arial" panose="020B0604020202020204" pitchFamily="34" charset="0"/>
              </a:rPr>
              <a:t>Delivery at 34 to 37 weeks is reasonable </a:t>
            </a:r>
            <a:r>
              <a:rPr lang="en-US" dirty="0">
                <a:latin typeface="Times New Roman" panose="02020603050405020304" pitchFamily="18" charset="0"/>
                <a:ea typeface="Calibri" panose="020F0502020204030204" pitchFamily="34" charset="0"/>
                <a:cs typeface="Arial" panose="020B0604020202020204" pitchFamily="34" charset="0"/>
              </a:rPr>
              <a:t>if umbilical artery flow is decreased and </a:t>
            </a:r>
            <a:r>
              <a:rPr lang="en-US" dirty="0">
                <a:solidFill>
                  <a:srgbClr val="00B050"/>
                </a:solidFill>
                <a:latin typeface="Times New Roman" panose="02020603050405020304" pitchFamily="18" charset="0"/>
                <a:ea typeface="Calibri" panose="020F0502020204030204" pitchFamily="34" charset="0"/>
                <a:cs typeface="Arial" panose="020B0604020202020204" pitchFamily="34" charset="0"/>
              </a:rPr>
              <a:t>risk factors for, or signs of, </a:t>
            </a:r>
            <a:r>
              <a:rPr lang="en-US" dirty="0" err="1">
                <a:solidFill>
                  <a:srgbClr val="00B050"/>
                </a:solidFill>
                <a:latin typeface="Times New Roman" panose="02020603050405020304" pitchFamily="18" charset="0"/>
                <a:ea typeface="Calibri" panose="020F0502020204030204" pitchFamily="34" charset="0"/>
                <a:cs typeface="Arial" panose="020B0604020202020204" pitchFamily="34" charset="0"/>
              </a:rPr>
              <a:t>uteroplacental</a:t>
            </a:r>
            <a:r>
              <a:rPr lang="en-US" dirty="0">
                <a:solidFill>
                  <a:srgbClr val="00B050"/>
                </a:solidFill>
                <a:latin typeface="Times New Roman" panose="02020603050405020304" pitchFamily="18" charset="0"/>
                <a:ea typeface="Calibri" panose="020F0502020204030204" pitchFamily="34" charset="0"/>
                <a:cs typeface="Arial" panose="020B0604020202020204" pitchFamily="34" charset="0"/>
              </a:rPr>
              <a:t> insufficiency are present</a:t>
            </a:r>
            <a:r>
              <a:rPr lang="en-US" dirty="0">
                <a:latin typeface="Times New Roman" panose="02020603050405020304" pitchFamily="18" charset="0"/>
                <a:ea typeface="Calibri" panose="020F0502020204030204" pitchFamily="34" charset="0"/>
                <a:cs typeface="Arial" panose="020B0604020202020204" pitchFamily="34" charset="0"/>
              </a:rPr>
              <a:t>, such as oligohydramnios, preeclampsia or hypertension, renal insufficiency, fetal growth arrest, estimated weight &lt;5</a:t>
            </a:r>
            <a:r>
              <a:rPr lang="en-US" baseline="30000" dirty="0">
                <a:latin typeface="Times New Roman" panose="02020603050405020304" pitchFamily="18" charset="0"/>
                <a:ea typeface="Calibri" panose="020F0502020204030204" pitchFamily="34" charset="0"/>
                <a:cs typeface="Arial" panose="020B0604020202020204" pitchFamily="34" charset="0"/>
              </a:rPr>
              <a:t>th</a:t>
            </a:r>
            <a:r>
              <a:rPr lang="en-US" dirty="0">
                <a:latin typeface="Times New Roman" panose="02020603050405020304" pitchFamily="18" charset="0"/>
                <a:ea typeface="Calibri" panose="020F0502020204030204" pitchFamily="34" charset="0"/>
                <a:cs typeface="Arial" panose="020B0604020202020204" pitchFamily="34" charset="0"/>
              </a:rPr>
              <a:t> percentile, or prior birth of a small for gestational age infant.</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en-US" dirty="0" smtClean="0">
                <a:solidFill>
                  <a:srgbClr val="FF0000"/>
                </a:solidFill>
                <a:latin typeface="Times New Roman" panose="02020603050405020304" pitchFamily="18" charset="0"/>
                <a:ea typeface="Calibri" panose="020F0502020204030204" pitchFamily="34" charset="0"/>
              </a:rPr>
              <a:t>Normal </a:t>
            </a:r>
            <a:r>
              <a:rPr lang="en-US" dirty="0">
                <a:solidFill>
                  <a:srgbClr val="FF0000"/>
                </a:solidFill>
                <a:latin typeface="Times New Roman" panose="02020603050405020304" pitchFamily="18" charset="0"/>
                <a:ea typeface="Calibri" panose="020F0502020204030204" pitchFamily="34" charset="0"/>
              </a:rPr>
              <a:t>umbilical artery Doppler </a:t>
            </a:r>
            <a:r>
              <a:rPr lang="en-US" dirty="0">
                <a:latin typeface="Times New Roman" panose="02020603050405020304" pitchFamily="18" charset="0"/>
                <a:ea typeface="Calibri" panose="020F0502020204030204" pitchFamily="34" charset="0"/>
              </a:rPr>
              <a:t>– We deliver these fetuses </a:t>
            </a:r>
            <a:r>
              <a:rPr lang="en-US" dirty="0">
                <a:solidFill>
                  <a:srgbClr val="0070C0"/>
                </a:solidFill>
                <a:latin typeface="Times New Roman" panose="02020603050405020304" pitchFamily="18" charset="0"/>
                <a:ea typeface="Calibri" panose="020F0502020204030204" pitchFamily="34" charset="0"/>
              </a:rPr>
              <a:t>at 39 to 40 weeks </a:t>
            </a:r>
            <a:r>
              <a:rPr lang="en-US" dirty="0">
                <a:latin typeface="Times New Roman" panose="02020603050405020304" pitchFamily="18" charset="0"/>
                <a:ea typeface="Calibri" panose="020F0502020204030204" pitchFamily="34" charset="0"/>
              </a:rPr>
              <a:t>of gestation.</a:t>
            </a:r>
            <a:endParaRPr lang="en-US" dirty="0">
              <a:solidFill>
                <a:srgbClr val="00B050"/>
              </a:solidFill>
            </a:endParaRPr>
          </a:p>
        </p:txBody>
      </p:sp>
    </p:spTree>
    <p:extLst>
      <p:ext uri="{BB962C8B-B14F-4D97-AF65-F5344CB8AC3E}">
        <p14:creationId xmlns:p14="http://schemas.microsoft.com/office/powerpoint/2010/main" xmlns="" val="1557897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1640" y="2492896"/>
            <a:ext cx="6705600" cy="3657600"/>
          </a:xfrm>
        </p:spPr>
        <p:txBody>
          <a:bodyPr/>
          <a:lstStyle/>
          <a:p>
            <a:pPr marL="0" indent="0" algn="ctr" rtl="1">
              <a:buNone/>
            </a:pPr>
            <a:r>
              <a:rPr lang="fa-IR" i="1" dirty="0" smtClean="0">
                <a:cs typeface="B Nazanin" panose="00000400000000000000" pitchFamily="2" charset="-78"/>
              </a:rPr>
              <a:t>پروتکل اداره </a:t>
            </a:r>
            <a:r>
              <a:rPr lang="en-US" i="1" dirty="0" smtClean="0">
                <a:cs typeface="B Nazanin" panose="00000400000000000000" pitchFamily="2" charset="-78"/>
              </a:rPr>
              <a:t>IUGR</a:t>
            </a:r>
            <a:r>
              <a:rPr lang="fa-IR" i="1" dirty="0" smtClean="0">
                <a:cs typeface="B Nazanin" panose="00000400000000000000" pitchFamily="2" charset="-78"/>
              </a:rPr>
              <a:t> در ایران</a:t>
            </a:r>
          </a:p>
          <a:p>
            <a:pPr marL="0" indent="0" algn="ctr" rtl="1">
              <a:buNone/>
            </a:pPr>
            <a:r>
              <a:rPr lang="fa-IR" i="1" dirty="0" smtClean="0">
                <a:cs typeface="B Nazanin" panose="00000400000000000000" pitchFamily="2" charset="-78"/>
              </a:rPr>
              <a:t>بر اساس راهنمای کشوری خدمات مامایی و زایمان</a:t>
            </a:r>
            <a:endParaRPr lang="en-US" i="1" dirty="0">
              <a:cs typeface="B Nazanin" panose="00000400000000000000" pitchFamily="2" charset="-78"/>
            </a:endParaRPr>
          </a:p>
        </p:txBody>
      </p:sp>
    </p:spTree>
    <p:extLst>
      <p:ext uri="{BB962C8B-B14F-4D97-AF65-F5344CB8AC3E}">
        <p14:creationId xmlns:p14="http://schemas.microsoft.com/office/powerpoint/2010/main" xmlns="" val="2747094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611560" y="289949"/>
            <a:ext cx="8532440" cy="4781128"/>
          </a:xfrm>
          <a:prstGeom prst="rect">
            <a:avLst/>
          </a:prstGeom>
        </p:spPr>
      </p:pic>
    </p:spTree>
    <p:extLst>
      <p:ext uri="{BB962C8B-B14F-4D97-AF65-F5344CB8AC3E}">
        <p14:creationId xmlns:p14="http://schemas.microsoft.com/office/powerpoint/2010/main" xmlns="" val="10765194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116632"/>
            <a:ext cx="8964487" cy="6624736"/>
          </a:xfrm>
          <a:prstGeom prst="rect">
            <a:avLst/>
          </a:prstGeom>
        </p:spPr>
      </p:pic>
    </p:spTree>
    <p:extLst>
      <p:ext uri="{BB962C8B-B14F-4D97-AF65-F5344CB8AC3E}">
        <p14:creationId xmlns:p14="http://schemas.microsoft.com/office/powerpoint/2010/main" xmlns="" val="3957641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0" y="0"/>
            <a:ext cx="5088210" cy="3789040"/>
          </a:xfrm>
          <a:prstGeom prst="rect">
            <a:avLst/>
          </a:prstGeom>
        </p:spPr>
      </p:pic>
      <p:pic>
        <p:nvPicPr>
          <p:cNvPr id="5" name="Picture 4"/>
          <p:cNvPicPr>
            <a:picLocks noChangeAspect="1"/>
          </p:cNvPicPr>
          <p:nvPr/>
        </p:nvPicPr>
        <p:blipFill>
          <a:blip r:embed="rId3" cstate="print"/>
          <a:stretch>
            <a:fillRect/>
          </a:stretch>
        </p:blipFill>
        <p:spPr>
          <a:xfrm>
            <a:off x="5436096" y="1988840"/>
            <a:ext cx="3500983" cy="4672558"/>
          </a:xfrm>
          <a:prstGeom prst="rect">
            <a:avLst/>
          </a:prstGeom>
        </p:spPr>
      </p:pic>
      <p:sp>
        <p:nvSpPr>
          <p:cNvPr id="6" name="Frame 5"/>
          <p:cNvSpPr/>
          <p:nvPr/>
        </p:nvSpPr>
        <p:spPr>
          <a:xfrm>
            <a:off x="5334000" y="126058"/>
            <a:ext cx="3310880" cy="14401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chemeClr val="tx1"/>
                </a:solidFill>
                <a:latin typeface="Times New Roman" panose="02020603050405020304" pitchFamily="18" charset="0"/>
                <a:cs typeface="Times New Roman" panose="02020603050405020304" pitchFamily="18" charset="0"/>
              </a:rPr>
              <a:t>Thanks for your attention</a:t>
            </a:r>
            <a:endParaRPr lang="en-US" sz="3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7860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0297"/>
            <a:ext cx="6705600" cy="1143000"/>
          </a:xfrm>
        </p:spPr>
        <p:txBody>
          <a:bodyPr/>
          <a:lstStyle/>
          <a:p>
            <a:r>
              <a:rPr lang="en-US" b="1" dirty="0"/>
              <a:t>CLASSIFICATION</a:t>
            </a:r>
            <a:endParaRPr lang="en-US" dirty="0"/>
          </a:p>
        </p:txBody>
      </p:sp>
      <p:sp>
        <p:nvSpPr>
          <p:cNvPr id="3" name="Content Placeholder 2"/>
          <p:cNvSpPr>
            <a:spLocks noGrp="1"/>
          </p:cNvSpPr>
          <p:nvPr>
            <p:ph idx="1"/>
          </p:nvPr>
        </p:nvSpPr>
        <p:spPr>
          <a:xfrm>
            <a:off x="0" y="908720"/>
            <a:ext cx="8892480" cy="3816424"/>
          </a:xfrm>
        </p:spPr>
        <p:txBody>
          <a:bodyPr>
            <a:normAutofit fontScale="85000" lnSpcReduction="10000"/>
          </a:bodyPr>
          <a:lstStyle/>
          <a:p>
            <a:pPr>
              <a:lnSpc>
                <a:spcPct val="170000"/>
              </a:lnSpc>
            </a:pPr>
            <a:r>
              <a:rPr lang="en-US" sz="2400" b="1" u="sng" dirty="0">
                <a:solidFill>
                  <a:srgbClr val="FF0000"/>
                </a:solidFill>
                <a:latin typeface="Times New Roman" panose="02020603050405020304" pitchFamily="18" charset="0"/>
                <a:cs typeface="Times New Roman" panose="02020603050405020304" pitchFamily="18" charset="0"/>
              </a:rPr>
              <a:t>Asymmetric FGR </a:t>
            </a:r>
            <a:r>
              <a:rPr lang="en-US" sz="2400" dirty="0">
                <a:latin typeface="Times New Roman" panose="02020603050405020304" pitchFamily="18" charset="0"/>
                <a:cs typeface="Times New Roman" panose="02020603050405020304" pitchFamily="18" charset="0"/>
              </a:rPr>
              <a:t>comprises the remaining </a:t>
            </a:r>
            <a:r>
              <a:rPr lang="en-US" sz="2400" b="1" u="sng" dirty="0">
                <a:latin typeface="Times New Roman" panose="02020603050405020304" pitchFamily="18" charset="0"/>
                <a:cs typeface="Times New Roman" panose="02020603050405020304" pitchFamily="18" charset="0"/>
              </a:rPr>
              <a:t>70 to 80 </a:t>
            </a:r>
            <a:r>
              <a:rPr lang="en-US" sz="2400" dirty="0">
                <a:latin typeface="Times New Roman" panose="02020603050405020304" pitchFamily="18" charset="0"/>
                <a:cs typeface="Times New Roman" panose="02020603050405020304" pitchFamily="18" charset="0"/>
              </a:rPr>
              <a:t>percent of the FGR population and is characterized by a relatively greater </a:t>
            </a:r>
            <a:r>
              <a:rPr lang="en-US" sz="2400" u="sng" dirty="0">
                <a:solidFill>
                  <a:schemeClr val="accent1"/>
                </a:solidFill>
                <a:latin typeface="Times New Roman" panose="02020603050405020304" pitchFamily="18" charset="0"/>
                <a:cs typeface="Times New Roman" panose="02020603050405020304" pitchFamily="18" charset="0"/>
              </a:rPr>
              <a:t>decrease in abdominal size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liver volume and subcutaneous fat tissue) than in head circumference. Asymmetric fetal growth is thought to result from the capacity of the fetus to adapt to a pathologic environment </a:t>
            </a:r>
            <a:r>
              <a:rPr lang="en-US" sz="2400" b="1" u="sng" dirty="0">
                <a:solidFill>
                  <a:srgbClr val="00B050"/>
                </a:solidFill>
                <a:latin typeface="Times New Roman" panose="02020603050405020304" pitchFamily="18" charset="0"/>
                <a:cs typeface="Times New Roman" panose="02020603050405020304" pitchFamily="18" charset="0"/>
              </a:rPr>
              <a:t>late in gestation </a:t>
            </a:r>
            <a:r>
              <a:rPr lang="en-US" sz="2400" dirty="0">
                <a:latin typeface="Times New Roman" panose="02020603050405020304" pitchFamily="18" charset="0"/>
                <a:cs typeface="Times New Roman" panose="02020603050405020304" pitchFamily="18" charset="0"/>
              </a:rPr>
              <a:t>by redistributing blood flow in favor of vital organs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brain, heart, placenta) at the expense of </a:t>
            </a:r>
            <a:r>
              <a:rPr lang="en-US" sz="2400" dirty="0" err="1">
                <a:latin typeface="Times New Roman" panose="02020603050405020304" pitchFamily="18" charset="0"/>
                <a:cs typeface="Times New Roman" panose="02020603050405020304" pitchFamily="18" charset="0"/>
              </a:rPr>
              <a:t>nonvital</a:t>
            </a:r>
            <a:r>
              <a:rPr lang="en-US" sz="2400" dirty="0">
                <a:latin typeface="Times New Roman" panose="02020603050405020304" pitchFamily="18" charset="0"/>
                <a:cs typeface="Times New Roman" panose="02020603050405020304" pitchFamily="18" charset="0"/>
              </a:rPr>
              <a:t> fetal organs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abdominal viscera, lungs, skin, kidneys) </a:t>
            </a:r>
          </a:p>
        </p:txBody>
      </p:sp>
    </p:spTree>
    <p:extLst>
      <p:ext uri="{BB962C8B-B14F-4D97-AF65-F5344CB8AC3E}">
        <p14:creationId xmlns:p14="http://schemas.microsoft.com/office/powerpoint/2010/main" xmlns="" val="1970242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216774" y="1417639"/>
            <a:ext cx="8089907" cy="2155378"/>
          </a:xfrm>
          <a:prstGeom prst="rect">
            <a:avLst/>
          </a:prstGeom>
        </p:spPr>
      </p:pic>
      <p:pic>
        <p:nvPicPr>
          <p:cNvPr id="5" name="Picture 4"/>
          <p:cNvPicPr>
            <a:picLocks noChangeAspect="1"/>
          </p:cNvPicPr>
          <p:nvPr/>
        </p:nvPicPr>
        <p:blipFill>
          <a:blip r:embed="rId3" cstate="print"/>
          <a:stretch>
            <a:fillRect/>
          </a:stretch>
        </p:blipFill>
        <p:spPr>
          <a:xfrm>
            <a:off x="203810" y="3538025"/>
            <a:ext cx="8102871" cy="2555272"/>
          </a:xfrm>
          <a:prstGeom prst="rect">
            <a:avLst/>
          </a:prstGeom>
        </p:spPr>
      </p:pic>
    </p:spTree>
    <p:extLst>
      <p:ext uri="{BB962C8B-B14F-4D97-AF65-F5344CB8AC3E}">
        <p14:creationId xmlns:p14="http://schemas.microsoft.com/office/powerpoint/2010/main" xmlns="" val="122952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490066"/>
          </a:xfrm>
        </p:spPr>
        <p:txBody>
          <a:bodyPr>
            <a:normAutofit fontScale="90000"/>
          </a:bodyPr>
          <a:lstStyle/>
          <a:p>
            <a:r>
              <a:rPr lang="en-US" dirty="0"/>
              <a:t>Determine the cause </a:t>
            </a:r>
          </a:p>
        </p:txBody>
      </p:sp>
      <p:sp>
        <p:nvSpPr>
          <p:cNvPr id="3" name="Content Placeholder 2"/>
          <p:cNvSpPr>
            <a:spLocks noGrp="1"/>
          </p:cNvSpPr>
          <p:nvPr>
            <p:ph idx="1"/>
          </p:nvPr>
        </p:nvSpPr>
        <p:spPr>
          <a:xfrm>
            <a:off x="323528" y="764704"/>
            <a:ext cx="8712968" cy="5904656"/>
          </a:xfrm>
        </p:spPr>
        <p:txBody>
          <a:bodyPr>
            <a:normAutofit fontScale="70000" lnSpcReduction="20000"/>
          </a:bodyPr>
          <a:lstStyle/>
          <a:p>
            <a:pPr>
              <a:lnSpc>
                <a:spcPct val="150000"/>
              </a:lnSpc>
            </a:pPr>
            <a:r>
              <a:rPr lang="en-US" u="sng" dirty="0" smtClean="0">
                <a:solidFill>
                  <a:srgbClr val="FF0000"/>
                </a:solidFill>
                <a:cs typeface="+mj-cs"/>
              </a:rPr>
              <a:t>A</a:t>
            </a:r>
            <a:r>
              <a:rPr lang="fa-IR" u="sng" dirty="0" smtClean="0">
                <a:solidFill>
                  <a:srgbClr val="FF0000"/>
                </a:solidFill>
                <a:cs typeface="+mj-cs"/>
              </a:rPr>
              <a:t> </a:t>
            </a:r>
            <a:r>
              <a:rPr lang="en-US" u="sng" dirty="0" smtClean="0">
                <a:solidFill>
                  <a:srgbClr val="FF0000"/>
                </a:solidFill>
                <a:cs typeface="+mj-cs"/>
              </a:rPr>
              <a:t>complete </a:t>
            </a:r>
            <a:r>
              <a:rPr lang="en-US" u="sng" dirty="0">
                <a:solidFill>
                  <a:srgbClr val="FF0000"/>
                </a:solidFill>
                <a:cs typeface="+mj-cs"/>
              </a:rPr>
              <a:t>history and physical examination </a:t>
            </a:r>
            <a:r>
              <a:rPr lang="en-US" dirty="0">
                <a:cs typeface="+mj-cs"/>
              </a:rPr>
              <a:t>is performed to assess for maternal disorders that have been associated with restricted fetal growth. </a:t>
            </a:r>
            <a:endParaRPr lang="fa-IR" dirty="0" smtClean="0">
              <a:cs typeface="+mj-cs"/>
            </a:endParaRPr>
          </a:p>
          <a:p>
            <a:pPr marL="514350" indent="-514350">
              <a:lnSpc>
                <a:spcPct val="150000"/>
              </a:lnSpc>
              <a:buFont typeface="+mj-lt"/>
              <a:buAutoNum type="arabicPeriod"/>
            </a:pPr>
            <a:r>
              <a:rPr lang="en-US" b="1" dirty="0" smtClean="0">
                <a:cs typeface="+mj-cs"/>
              </a:rPr>
              <a:t>Severe preeclampsia </a:t>
            </a:r>
            <a:r>
              <a:rPr lang="en-US" b="1" dirty="0">
                <a:cs typeface="+mj-cs"/>
              </a:rPr>
              <a:t>and chronic </a:t>
            </a:r>
            <a:r>
              <a:rPr lang="en-US" b="1" dirty="0" smtClean="0">
                <a:cs typeface="+mj-cs"/>
              </a:rPr>
              <a:t>hypertension</a:t>
            </a:r>
            <a:endParaRPr lang="fa-IR" b="1" dirty="0" smtClean="0">
              <a:cs typeface="+mj-cs"/>
            </a:endParaRPr>
          </a:p>
          <a:p>
            <a:pPr marL="514350" indent="-514350">
              <a:lnSpc>
                <a:spcPct val="150000"/>
              </a:lnSpc>
              <a:buFont typeface="+mj-lt"/>
              <a:buAutoNum type="arabicPeriod"/>
            </a:pPr>
            <a:r>
              <a:rPr lang="en-US" b="1" dirty="0" smtClean="0">
                <a:cs typeface="+mj-cs"/>
              </a:rPr>
              <a:t> Vascular </a:t>
            </a:r>
            <a:r>
              <a:rPr lang="en-US" b="1" dirty="0">
                <a:cs typeface="+mj-cs"/>
              </a:rPr>
              <a:t>disease caused by </a:t>
            </a:r>
            <a:r>
              <a:rPr lang="en-US" b="1" dirty="0" smtClean="0">
                <a:cs typeface="+mj-cs"/>
              </a:rPr>
              <a:t>diabetes</a:t>
            </a:r>
            <a:endParaRPr lang="fa-IR" b="1" dirty="0" smtClean="0">
              <a:cs typeface="+mj-cs"/>
            </a:endParaRPr>
          </a:p>
          <a:p>
            <a:pPr marL="514350" indent="-514350">
              <a:lnSpc>
                <a:spcPct val="150000"/>
              </a:lnSpc>
              <a:buFont typeface="+mj-lt"/>
              <a:buAutoNum type="arabicPeriod"/>
            </a:pPr>
            <a:r>
              <a:rPr lang="en-US" b="1" dirty="0" smtClean="0">
                <a:cs typeface="+mj-cs"/>
              </a:rPr>
              <a:t>Heart, Renal, vascular disease</a:t>
            </a:r>
          </a:p>
          <a:p>
            <a:pPr marL="514350" indent="-514350">
              <a:lnSpc>
                <a:spcPct val="150000"/>
              </a:lnSpc>
              <a:buFont typeface="+mj-lt"/>
              <a:buAutoNum type="arabicPeriod"/>
            </a:pPr>
            <a:r>
              <a:rPr lang="en-US" b="1" dirty="0" smtClean="0">
                <a:cs typeface="+mj-cs"/>
              </a:rPr>
              <a:t>Chronic hypoxia </a:t>
            </a:r>
            <a:r>
              <a:rPr lang="en-US" dirty="0" smtClean="0">
                <a:cs typeface="+mj-cs"/>
              </a:rPr>
              <a:t>i.e. </a:t>
            </a:r>
            <a:r>
              <a:rPr lang="en-US" dirty="0">
                <a:cs typeface="+mj-cs"/>
              </a:rPr>
              <a:t>smoking, </a:t>
            </a:r>
            <a:r>
              <a:rPr lang="en-US" dirty="0" smtClean="0">
                <a:cs typeface="+mj-cs"/>
              </a:rPr>
              <a:t>Asthma and Living </a:t>
            </a:r>
            <a:r>
              <a:rPr lang="en-US" dirty="0">
                <a:cs typeface="+mj-cs"/>
              </a:rPr>
              <a:t>at high altitudes</a:t>
            </a:r>
            <a:endParaRPr lang="en-US" dirty="0" smtClean="0">
              <a:cs typeface="+mj-cs"/>
            </a:endParaRPr>
          </a:p>
          <a:p>
            <a:pPr marL="514350" indent="-514350">
              <a:lnSpc>
                <a:spcPct val="150000"/>
              </a:lnSpc>
              <a:buFont typeface="+mj-lt"/>
              <a:buAutoNum type="arabicPeriod"/>
            </a:pPr>
            <a:r>
              <a:rPr lang="en-US" b="1" dirty="0" smtClean="0"/>
              <a:t>some </a:t>
            </a:r>
            <a:r>
              <a:rPr lang="en-US" b="1" dirty="0"/>
              <a:t>medications </a:t>
            </a:r>
            <a:r>
              <a:rPr lang="en-US" dirty="0"/>
              <a:t>such as anticonvulsants, anti-neoplasms and </a:t>
            </a:r>
            <a:r>
              <a:rPr lang="en-US" dirty="0" smtClean="0"/>
              <a:t>immunosuppressant are </a:t>
            </a:r>
            <a:r>
              <a:rPr lang="en-US" dirty="0"/>
              <a:t>commonly considered causal </a:t>
            </a:r>
            <a:r>
              <a:rPr lang="en-US" dirty="0" smtClean="0"/>
              <a:t>factors</a:t>
            </a:r>
            <a:r>
              <a:rPr lang="fa-IR" dirty="0" smtClean="0"/>
              <a:t>.</a:t>
            </a:r>
            <a:endParaRPr lang="fa-IR" dirty="0" smtClean="0">
              <a:cs typeface="+mj-cs"/>
            </a:endParaRPr>
          </a:p>
          <a:p>
            <a:pPr marL="514350" indent="-514350">
              <a:lnSpc>
                <a:spcPct val="150000"/>
              </a:lnSpc>
              <a:buFont typeface="+mj-lt"/>
              <a:buAutoNum type="arabicPeriod"/>
            </a:pPr>
            <a:r>
              <a:rPr lang="en-US" b="1" dirty="0" smtClean="0">
                <a:cs typeface="+mj-cs"/>
              </a:rPr>
              <a:t>Antiphospholipid </a:t>
            </a:r>
            <a:r>
              <a:rPr lang="en-US" b="1" dirty="0">
                <a:cs typeface="+mj-cs"/>
              </a:rPr>
              <a:t>antibody syndrome </a:t>
            </a:r>
            <a:r>
              <a:rPr lang="en-US" dirty="0">
                <a:cs typeface="+mj-cs"/>
              </a:rPr>
              <a:t>(APS</a:t>
            </a:r>
            <a:r>
              <a:rPr lang="en-US" dirty="0" smtClean="0">
                <a:cs typeface="+mj-cs"/>
              </a:rPr>
              <a:t>)</a:t>
            </a:r>
            <a:endParaRPr lang="en-US" dirty="0" smtClean="0">
              <a:cs typeface="+mj-cs"/>
            </a:endParaRPr>
          </a:p>
          <a:p>
            <a:pPr marL="514350" indent="-514350">
              <a:lnSpc>
                <a:spcPct val="150000"/>
              </a:lnSpc>
              <a:buFont typeface="+mj-lt"/>
              <a:buAutoNum type="arabicPeriod"/>
            </a:pPr>
            <a:r>
              <a:rPr lang="en-US" dirty="0" smtClean="0">
                <a:cs typeface="+mj-cs"/>
              </a:rPr>
              <a:t>An </a:t>
            </a:r>
            <a:r>
              <a:rPr lang="en-US" dirty="0">
                <a:cs typeface="+mj-cs"/>
              </a:rPr>
              <a:t>association between the inherited </a:t>
            </a:r>
            <a:r>
              <a:rPr lang="en-US" dirty="0" err="1">
                <a:cs typeface="+mj-cs"/>
              </a:rPr>
              <a:t>thrombophilias</a:t>
            </a:r>
            <a:r>
              <a:rPr lang="en-US" dirty="0">
                <a:cs typeface="+mj-cs"/>
              </a:rPr>
              <a:t> and FGR is </a:t>
            </a:r>
            <a:r>
              <a:rPr lang="en-US" dirty="0" smtClean="0">
                <a:cs typeface="+mj-cs"/>
              </a:rPr>
              <a:t>weak</a:t>
            </a:r>
            <a:r>
              <a:rPr lang="en-US" dirty="0" smtClean="0"/>
              <a:t>.  </a:t>
            </a:r>
            <a:endParaRPr lang="en-US" dirty="0"/>
          </a:p>
        </p:txBody>
      </p:sp>
    </p:spTree>
    <p:extLst>
      <p:ext uri="{BB962C8B-B14F-4D97-AF65-F5344CB8AC3E}">
        <p14:creationId xmlns:p14="http://schemas.microsoft.com/office/powerpoint/2010/main" xmlns="" val="420388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Aneuploidy</a:t>
            </a:r>
            <a:r>
              <a:rPr lang="en-US" dirty="0"/>
              <a:t> </a:t>
            </a:r>
            <a:r>
              <a:rPr lang="en-US" dirty="0" smtClean="0"/>
              <a:t>and SGA</a:t>
            </a:r>
            <a:endParaRPr lang="en-US" dirty="0"/>
          </a:p>
        </p:txBody>
      </p:sp>
      <p:sp>
        <p:nvSpPr>
          <p:cNvPr id="3" name="Content Placeholder 2"/>
          <p:cNvSpPr>
            <a:spLocks noGrp="1"/>
          </p:cNvSpPr>
          <p:nvPr>
            <p:ph idx="1"/>
          </p:nvPr>
        </p:nvSpPr>
        <p:spPr>
          <a:xfrm>
            <a:off x="251520" y="1600201"/>
            <a:ext cx="8892480" cy="2692895"/>
          </a:xfrm>
        </p:spPr>
        <p:txBody>
          <a:bodyPr>
            <a:normAutofit fontScale="92500"/>
          </a:bodyPr>
          <a:lstStyle/>
          <a:p>
            <a:r>
              <a:rPr lang="en-US" sz="2800" dirty="0" smtClean="0">
                <a:solidFill>
                  <a:schemeClr val="tx1"/>
                </a:solidFill>
                <a:latin typeface="Times New Roman" panose="02020603050405020304" pitchFamily="18" charset="0"/>
                <a:cs typeface="Times New Roman" panose="02020603050405020304" pitchFamily="18" charset="0"/>
              </a:rPr>
              <a:t>Down’s </a:t>
            </a:r>
            <a:r>
              <a:rPr lang="en-US" sz="2800" dirty="0" err="1" smtClean="0">
                <a:solidFill>
                  <a:schemeClr val="tx1"/>
                </a:solidFill>
                <a:latin typeface="Times New Roman" panose="02020603050405020304" pitchFamily="18" charset="0"/>
                <a:cs typeface="Times New Roman" panose="02020603050405020304" pitchFamily="18" charset="0"/>
              </a:rPr>
              <a:t>Syndrom</a:t>
            </a:r>
            <a:r>
              <a:rPr lang="en-US" sz="2800" dirty="0" smtClean="0">
                <a:solidFill>
                  <a:schemeClr val="tx1"/>
                </a:solidFill>
                <a:latin typeface="Times New Roman" panose="02020603050405020304" pitchFamily="18" charset="0"/>
                <a:cs typeface="Times New Roman" panose="02020603050405020304" pitchFamily="18" charset="0"/>
              </a:rPr>
              <a:t> ------ mild SGA</a:t>
            </a:r>
          </a:p>
          <a:p>
            <a:r>
              <a:rPr lang="en-US" sz="2800" dirty="0" err="1" smtClean="0">
                <a:solidFill>
                  <a:schemeClr val="tx1"/>
                </a:solidFill>
                <a:latin typeface="Times New Roman" panose="02020603050405020304" pitchFamily="18" charset="0"/>
                <a:cs typeface="Times New Roman" panose="02020603050405020304" pitchFamily="18" charset="0"/>
              </a:rPr>
              <a:t>Terner</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Syndrom</a:t>
            </a:r>
            <a:r>
              <a:rPr lang="en-US" sz="2800" dirty="0" smtClean="0">
                <a:solidFill>
                  <a:schemeClr val="tx1"/>
                </a:solidFill>
                <a:latin typeface="Times New Roman" panose="02020603050405020304" pitchFamily="18" charset="0"/>
                <a:cs typeface="Times New Roman" panose="02020603050405020304" pitchFamily="18" charset="0"/>
              </a:rPr>
              <a:t>------- moderate SGA ------    6.6 times of SGA</a:t>
            </a:r>
          </a:p>
          <a:p>
            <a:r>
              <a:rPr lang="en-US" sz="2800" dirty="0">
                <a:solidFill>
                  <a:schemeClr val="tx1"/>
                </a:solidFill>
                <a:latin typeface="Times New Roman" panose="02020603050405020304" pitchFamily="18" charset="0"/>
                <a:cs typeface="Times New Roman" panose="02020603050405020304" pitchFamily="18" charset="0"/>
              </a:rPr>
              <a:t>trisomy </a:t>
            </a:r>
            <a:r>
              <a:rPr lang="en-US" sz="2800" dirty="0" smtClean="0">
                <a:solidFill>
                  <a:schemeClr val="tx1"/>
                </a:solidFill>
                <a:latin typeface="Times New Roman" panose="02020603050405020304" pitchFamily="18" charset="0"/>
                <a:cs typeface="Times New Roman" panose="02020603050405020304" pitchFamily="18" charset="0"/>
              </a:rPr>
              <a:t>18 ------- Severe SGA</a:t>
            </a:r>
          </a:p>
          <a:p>
            <a:r>
              <a:rPr lang="en-US" sz="2800" dirty="0">
                <a:solidFill>
                  <a:schemeClr val="tx1"/>
                </a:solidFill>
                <a:latin typeface="Times New Roman" panose="02020603050405020304" pitchFamily="18" charset="0"/>
                <a:cs typeface="Times New Roman" panose="02020603050405020304" pitchFamily="18" charset="0"/>
              </a:rPr>
              <a:t>trisomy </a:t>
            </a:r>
            <a:r>
              <a:rPr lang="en-US" sz="2800" dirty="0" smtClean="0">
                <a:solidFill>
                  <a:schemeClr val="tx1"/>
                </a:solidFill>
                <a:latin typeface="Times New Roman" panose="02020603050405020304" pitchFamily="18" charset="0"/>
                <a:cs typeface="Times New Roman" panose="02020603050405020304" pitchFamily="18" charset="0"/>
              </a:rPr>
              <a:t>13-------- </a:t>
            </a:r>
            <a:r>
              <a:rPr lang="en-US" sz="2800" dirty="0">
                <a:solidFill>
                  <a:schemeClr val="tx1"/>
                </a:solidFill>
                <a:latin typeface="Times New Roman" panose="02020603050405020304" pitchFamily="18" charset="0"/>
                <a:cs typeface="Times New Roman" panose="02020603050405020304" pitchFamily="18" charset="0"/>
              </a:rPr>
              <a:t>Severe </a:t>
            </a:r>
            <a:r>
              <a:rPr lang="en-US" sz="2800" dirty="0" smtClean="0">
                <a:solidFill>
                  <a:schemeClr val="tx1"/>
                </a:solidFill>
                <a:latin typeface="Times New Roman" panose="02020603050405020304" pitchFamily="18" charset="0"/>
                <a:cs typeface="Times New Roman" panose="02020603050405020304" pitchFamily="18" charset="0"/>
              </a:rPr>
              <a:t>SGA</a:t>
            </a:r>
          </a:p>
          <a:p>
            <a:r>
              <a:rPr lang="en-US" sz="2800" dirty="0">
                <a:solidFill>
                  <a:schemeClr val="tx1"/>
                </a:solidFill>
                <a:latin typeface="Times New Roman" panose="02020603050405020304" pitchFamily="18" charset="0"/>
                <a:cs typeface="Times New Roman" panose="02020603050405020304" pitchFamily="18" charset="0"/>
              </a:rPr>
              <a:t>Klein-Filter syndrome does not limit fetal growth.</a:t>
            </a:r>
          </a:p>
          <a:p>
            <a:endParaRPr lang="en-US" dirty="0"/>
          </a:p>
        </p:txBody>
      </p:sp>
      <p:sp>
        <p:nvSpPr>
          <p:cNvPr id="4" name="Rectangle 3"/>
          <p:cNvSpPr/>
          <p:nvPr/>
        </p:nvSpPr>
        <p:spPr>
          <a:xfrm>
            <a:off x="467544" y="4437112"/>
            <a:ext cx="849694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b="1" dirty="0">
                <a:ln w="0"/>
                <a:solidFill>
                  <a:schemeClr val="tx1"/>
                </a:solidFill>
                <a:effectLst>
                  <a:outerShdw blurRad="38100" dist="19050" dir="2700000" algn="tl" rotWithShape="0">
                    <a:schemeClr val="dk1">
                      <a:alpha val="40000"/>
                    </a:schemeClr>
                  </a:outerShdw>
                </a:effectLst>
              </a:rPr>
              <a:t>In the first trimester screening, a decrease in </a:t>
            </a:r>
            <a:r>
              <a:rPr lang="en-US" b="1" u="sng" dirty="0" smtClean="0">
                <a:ln w="0"/>
                <a:solidFill>
                  <a:srgbClr val="FF0000"/>
                </a:solidFill>
                <a:effectLst>
                  <a:outerShdw blurRad="38100" dist="19050" dir="2700000" algn="tl" rotWithShape="0">
                    <a:schemeClr val="dk1">
                      <a:alpha val="40000"/>
                    </a:schemeClr>
                  </a:outerShdw>
                </a:effectLst>
              </a:rPr>
              <a:t>PAPP-A and HCG</a:t>
            </a:r>
            <a:r>
              <a:rPr lang="en-US" b="1" dirty="0" smtClean="0">
                <a:ln w="0"/>
                <a:solidFill>
                  <a:schemeClr val="tx1"/>
                </a:solidFill>
                <a:effectLst>
                  <a:outerShdw blurRad="38100" dist="19050" dir="2700000" algn="tl" rotWithShape="0">
                    <a:schemeClr val="dk1">
                      <a:alpha val="40000"/>
                    </a:schemeClr>
                  </a:outerShdw>
                </a:effectLst>
              </a:rPr>
              <a:t>, AND </a:t>
            </a:r>
            <a:r>
              <a:rPr lang="en-US" b="1" dirty="0">
                <a:ln w="0"/>
                <a:solidFill>
                  <a:schemeClr val="tx1"/>
                </a:solidFill>
                <a:effectLst>
                  <a:outerShdw blurRad="38100" dist="19050" dir="2700000" algn="tl" rotWithShape="0">
                    <a:schemeClr val="dk1">
                      <a:alpha val="40000"/>
                    </a:schemeClr>
                  </a:outerShdw>
                </a:effectLst>
              </a:rPr>
              <a:t>in a second trimester screening, an increase in </a:t>
            </a:r>
            <a:r>
              <a:rPr lang="en-US" b="1" u="sng" dirty="0" smtClean="0">
                <a:ln w="0"/>
                <a:solidFill>
                  <a:srgbClr val="FF0000"/>
                </a:solidFill>
                <a:effectLst>
                  <a:outerShdw blurRad="38100" dist="19050" dir="2700000" algn="tl" rotWithShape="0">
                    <a:schemeClr val="dk1">
                      <a:alpha val="40000"/>
                    </a:schemeClr>
                  </a:outerShdw>
                </a:effectLst>
              </a:rPr>
              <a:t>AFP, </a:t>
            </a:r>
            <a:r>
              <a:rPr lang="en-US" b="1" u="sng" dirty="0">
                <a:ln w="0"/>
                <a:solidFill>
                  <a:srgbClr val="FF0000"/>
                </a:solidFill>
                <a:effectLst>
                  <a:outerShdw blurRad="38100" dist="19050" dir="2700000" algn="tl" rotWithShape="0">
                    <a:schemeClr val="dk1">
                      <a:alpha val="40000"/>
                    </a:schemeClr>
                  </a:outerShdw>
                </a:effectLst>
              </a:rPr>
              <a:t>inhibin-A</a:t>
            </a:r>
            <a:r>
              <a:rPr lang="en-US" b="1" dirty="0">
                <a:ln w="0"/>
                <a:solidFill>
                  <a:schemeClr val="tx1"/>
                </a:solidFill>
                <a:effectLst>
                  <a:outerShdw blurRad="38100" dist="19050" dir="2700000" algn="tl" rotWithShape="0">
                    <a:schemeClr val="dk1">
                      <a:alpha val="40000"/>
                    </a:schemeClr>
                  </a:outerShdw>
                </a:effectLst>
              </a:rPr>
              <a:t>, and a decrease in </a:t>
            </a:r>
            <a:r>
              <a:rPr lang="en-US" b="1" u="sng" dirty="0" err="1" smtClean="0">
                <a:ln w="0"/>
                <a:solidFill>
                  <a:srgbClr val="FF0000"/>
                </a:solidFill>
                <a:effectLst>
                  <a:outerShdw blurRad="38100" dist="19050" dir="2700000" algn="tl" rotWithShape="0">
                    <a:schemeClr val="dk1">
                      <a:alpha val="40000"/>
                    </a:schemeClr>
                  </a:outerShdw>
                </a:effectLst>
              </a:rPr>
              <a:t>Esterol</a:t>
            </a:r>
            <a:r>
              <a:rPr lang="en-US" b="1" u="sng" dirty="0" smtClean="0">
                <a:ln w="0"/>
                <a:solidFill>
                  <a:srgbClr val="FF0000"/>
                </a:solidFill>
                <a:effectLst>
                  <a:outerShdw blurRad="38100" dist="19050" dir="2700000" algn="tl" rotWithShape="0">
                    <a:schemeClr val="dk1">
                      <a:alpha val="40000"/>
                    </a:schemeClr>
                  </a:outerShdw>
                </a:effectLst>
              </a:rPr>
              <a:t> </a:t>
            </a:r>
            <a:r>
              <a:rPr lang="en-US" b="1" dirty="0" smtClean="0">
                <a:ln w="0"/>
                <a:solidFill>
                  <a:schemeClr val="tx1"/>
                </a:solidFill>
                <a:effectLst>
                  <a:outerShdw blurRad="38100" dist="19050" dir="2700000" algn="tl" rotWithShape="0">
                    <a:schemeClr val="dk1">
                      <a:alpha val="40000"/>
                    </a:schemeClr>
                  </a:outerShdw>
                </a:effectLst>
              </a:rPr>
              <a:t>increase </a:t>
            </a:r>
            <a:r>
              <a:rPr lang="en-US" b="1" dirty="0">
                <a:ln w="0"/>
                <a:solidFill>
                  <a:schemeClr val="tx1"/>
                </a:solidFill>
                <a:effectLst>
                  <a:outerShdw blurRad="38100" dist="19050" dir="2700000" algn="tl" rotWithShape="0">
                    <a:schemeClr val="dk1">
                      <a:alpha val="40000"/>
                    </a:schemeClr>
                  </a:outerShdw>
                </a:effectLst>
              </a:rPr>
              <a:t>the likelihood of growth restriction</a:t>
            </a:r>
            <a:r>
              <a:rPr lang="en-US" b="1" dirty="0" smtClean="0">
                <a:ln w="0"/>
                <a:solidFill>
                  <a:schemeClr val="tx1"/>
                </a:solidFill>
                <a:effectLst>
                  <a:outerShdw blurRad="38100" dist="19050" dir="2700000" algn="tl" rotWithShape="0">
                    <a:schemeClr val="dk1">
                      <a:alpha val="40000"/>
                    </a:schemeClr>
                  </a:outerShdw>
                </a:effectLst>
              </a:rPr>
              <a:t>.</a:t>
            </a:r>
            <a:endParaRPr lang="en-US" b="1" dirty="0">
              <a:ln w="0"/>
              <a:solidFill>
                <a:schemeClr val="tx1"/>
              </a:solidFill>
              <a:effectLst>
                <a:outerShdw blurRad="38100" dist="19050" dir="2700000" algn="tl" rotWithShape="0">
                  <a:schemeClr val="dk1">
                    <a:alpha val="40000"/>
                  </a:schemeClr>
                </a:outerShdw>
              </a:effectLst>
            </a:endParaRPr>
          </a:p>
        </p:txBody>
      </p:sp>
      <p:sp>
        <p:nvSpPr>
          <p:cNvPr id="5" name="Up Arrow 4"/>
          <p:cNvSpPr/>
          <p:nvPr/>
        </p:nvSpPr>
        <p:spPr>
          <a:xfrm>
            <a:off x="6516216" y="1916832"/>
            <a:ext cx="144016"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9605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257600"/>
            <a:ext cx="8507288" cy="360040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lgn="ctr">
              <a:buNone/>
            </a:pPr>
            <a:r>
              <a:rPr lang="en-US" sz="5700" b="1" dirty="0" smtClean="0"/>
              <a:t>Fetal </a:t>
            </a:r>
            <a:r>
              <a:rPr lang="en-US" sz="5700" b="1" dirty="0"/>
              <a:t>survey </a:t>
            </a:r>
            <a:endParaRPr lang="en-US" sz="5700" b="1" dirty="0" smtClean="0"/>
          </a:p>
          <a:p>
            <a:pPr marL="0" indent="0">
              <a:lnSpc>
                <a:spcPct val="160000"/>
              </a:lnSpc>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detailed fetal anatomic survey should be performed in all cases since approximately </a:t>
            </a:r>
            <a:r>
              <a:rPr lang="en-US" dirty="0">
                <a:solidFill>
                  <a:srgbClr val="00B050"/>
                </a:solidFill>
                <a:latin typeface="Times New Roman" panose="02020603050405020304" pitchFamily="18" charset="0"/>
                <a:cs typeface="Times New Roman" panose="02020603050405020304" pitchFamily="18" charset="0"/>
              </a:rPr>
              <a:t>10 percent </a:t>
            </a:r>
            <a:r>
              <a:rPr lang="en-US" dirty="0">
                <a:latin typeface="Times New Roman" panose="02020603050405020304" pitchFamily="18" charset="0"/>
                <a:cs typeface="Times New Roman" panose="02020603050405020304" pitchFamily="18" charset="0"/>
              </a:rPr>
              <a:t>of FGR is accompanied by </a:t>
            </a:r>
            <a:r>
              <a:rPr lang="en-US" dirty="0">
                <a:solidFill>
                  <a:srgbClr val="00B050"/>
                </a:solidFill>
                <a:latin typeface="Times New Roman" panose="02020603050405020304" pitchFamily="18" charset="0"/>
                <a:cs typeface="Times New Roman" panose="02020603050405020304" pitchFamily="18" charset="0"/>
              </a:rPr>
              <a:t>congenital </a:t>
            </a:r>
            <a:r>
              <a:rPr lang="en-US" dirty="0" smtClean="0">
                <a:solidFill>
                  <a:srgbClr val="00B050"/>
                </a:solidFill>
                <a:latin typeface="Times New Roman" panose="02020603050405020304" pitchFamily="18" charset="0"/>
                <a:cs typeface="Times New Roman" panose="02020603050405020304" pitchFamily="18" charset="0"/>
              </a:rPr>
              <a:t>anomalies </a:t>
            </a:r>
            <a:r>
              <a:rPr lang="en-US" dirty="0">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20 to 60 percent of malformed infants are </a:t>
            </a:r>
            <a:r>
              <a:rPr lang="en-US" dirty="0" smtClean="0">
                <a:solidFill>
                  <a:srgbClr val="FF0000"/>
                </a:solidFill>
                <a:latin typeface="Times New Roman" panose="02020603050405020304" pitchFamily="18" charset="0"/>
                <a:cs typeface="Times New Roman" panose="02020603050405020304" pitchFamily="18" charset="0"/>
              </a:rPr>
              <a:t>SGA</a:t>
            </a:r>
            <a:r>
              <a:rPr lang="en-US" dirty="0" smtClean="0">
                <a:latin typeface="Times New Roman" panose="02020603050405020304" pitchFamily="18" charset="0"/>
                <a:cs typeface="Times New Roman" panose="02020603050405020304" pitchFamily="18" charset="0"/>
              </a:rPr>
              <a:t>. </a:t>
            </a:r>
          </a:p>
          <a:p>
            <a:pPr>
              <a:lnSpc>
                <a:spcPct val="160000"/>
              </a:lnSpc>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fetal echocardiogram is indicated if results of an expert (level II) ultrasound examination suggest any uncertainty that the heart is normal.</a:t>
            </a:r>
          </a:p>
          <a:p>
            <a:endParaRPr lang="en-US" dirty="0"/>
          </a:p>
        </p:txBody>
      </p:sp>
      <p:sp>
        <p:nvSpPr>
          <p:cNvPr id="5" name="Rectangle 4"/>
          <p:cNvSpPr/>
          <p:nvPr/>
        </p:nvSpPr>
        <p:spPr>
          <a:xfrm>
            <a:off x="2123728" y="260648"/>
            <a:ext cx="439248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60000"/>
              </a:lnSpc>
            </a:pPr>
            <a:r>
              <a:rPr lang="en-US" dirty="0"/>
              <a:t>Anomalies associated with FGR </a:t>
            </a:r>
            <a:r>
              <a:rPr lang="en-US" dirty="0" smtClean="0"/>
              <a:t>include</a:t>
            </a:r>
          </a:p>
          <a:p>
            <a:pPr marL="342900" indent="-342900">
              <a:lnSpc>
                <a:spcPct val="160000"/>
              </a:lnSpc>
              <a:buFont typeface="+mj-lt"/>
              <a:buAutoNum type="arabicPeriod"/>
            </a:pPr>
            <a:r>
              <a:rPr lang="en-US" dirty="0" smtClean="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rPr>
              <a:t>omphalocele, </a:t>
            </a:r>
            <a:endParaRPr lang="en-US" dirty="0" smtClean="0">
              <a:ln w="0"/>
              <a:solidFill>
                <a:schemeClr val="tx1"/>
              </a:solidFill>
              <a:effectLst>
                <a:outerShdw blurRad="38100" dist="19050" dir="2700000" algn="tl" rotWithShape="0">
                  <a:schemeClr val="dk1">
                    <a:alpha val="40000"/>
                  </a:schemeClr>
                </a:outerShdw>
              </a:effectLst>
            </a:endParaRPr>
          </a:p>
          <a:p>
            <a:pPr marL="342900" indent="-342900">
              <a:lnSpc>
                <a:spcPct val="160000"/>
              </a:lnSpc>
              <a:buFont typeface="+mj-lt"/>
              <a:buAutoNum type="arabicPeriod"/>
            </a:pPr>
            <a:r>
              <a:rPr lang="en-US" dirty="0" smtClean="0">
                <a:ln w="0"/>
                <a:solidFill>
                  <a:schemeClr val="tx1"/>
                </a:solidFill>
                <a:effectLst>
                  <a:outerShdw blurRad="38100" dist="19050" dir="2700000" algn="tl" rotWithShape="0">
                    <a:schemeClr val="dk1">
                      <a:alpha val="40000"/>
                    </a:schemeClr>
                  </a:outerShdw>
                </a:effectLst>
              </a:rPr>
              <a:t>gastroschisis</a:t>
            </a:r>
            <a:r>
              <a:rPr lang="en-US" dirty="0">
                <a:ln w="0"/>
                <a:solidFill>
                  <a:schemeClr val="tx1"/>
                </a:solidFill>
                <a:effectLst>
                  <a:outerShdw blurRad="38100" dist="19050" dir="2700000" algn="tl" rotWithShape="0">
                    <a:schemeClr val="dk1">
                      <a:alpha val="40000"/>
                    </a:schemeClr>
                  </a:outerShdw>
                </a:effectLst>
              </a:rPr>
              <a:t>, </a:t>
            </a:r>
            <a:endParaRPr lang="en-US" dirty="0" smtClean="0">
              <a:ln w="0"/>
              <a:solidFill>
                <a:schemeClr val="tx1"/>
              </a:solidFill>
              <a:effectLst>
                <a:outerShdw blurRad="38100" dist="19050" dir="2700000" algn="tl" rotWithShape="0">
                  <a:schemeClr val="dk1">
                    <a:alpha val="40000"/>
                  </a:schemeClr>
                </a:outerShdw>
              </a:effectLst>
            </a:endParaRPr>
          </a:p>
          <a:p>
            <a:pPr marL="342900" indent="-342900">
              <a:lnSpc>
                <a:spcPct val="160000"/>
              </a:lnSpc>
              <a:buFont typeface="+mj-lt"/>
              <a:buAutoNum type="arabicPeriod"/>
            </a:pPr>
            <a:r>
              <a:rPr lang="en-US" dirty="0" smtClean="0">
                <a:ln w="0"/>
                <a:solidFill>
                  <a:schemeClr val="tx1"/>
                </a:solidFill>
                <a:effectLst>
                  <a:outerShdw blurRad="38100" dist="19050" dir="2700000" algn="tl" rotWithShape="0">
                    <a:schemeClr val="dk1">
                      <a:alpha val="40000"/>
                    </a:schemeClr>
                  </a:outerShdw>
                </a:effectLst>
              </a:rPr>
              <a:t>diaphragmatic </a:t>
            </a:r>
            <a:r>
              <a:rPr lang="en-US" dirty="0">
                <a:ln w="0"/>
                <a:solidFill>
                  <a:schemeClr val="tx1"/>
                </a:solidFill>
                <a:effectLst>
                  <a:outerShdw blurRad="38100" dist="19050" dir="2700000" algn="tl" rotWithShape="0">
                    <a:schemeClr val="dk1">
                      <a:alpha val="40000"/>
                    </a:schemeClr>
                  </a:outerShdw>
                </a:effectLst>
              </a:rPr>
              <a:t>hernia, </a:t>
            </a:r>
            <a:endParaRPr lang="en-US" dirty="0" smtClean="0">
              <a:ln w="0"/>
              <a:solidFill>
                <a:schemeClr val="tx1"/>
              </a:solidFill>
              <a:effectLst>
                <a:outerShdw blurRad="38100" dist="19050" dir="2700000" algn="tl" rotWithShape="0">
                  <a:schemeClr val="dk1">
                    <a:alpha val="40000"/>
                  </a:schemeClr>
                </a:outerShdw>
              </a:effectLst>
            </a:endParaRPr>
          </a:p>
          <a:p>
            <a:pPr marL="342900" indent="-342900">
              <a:lnSpc>
                <a:spcPct val="160000"/>
              </a:lnSpc>
              <a:buFont typeface="+mj-lt"/>
              <a:buAutoNum type="arabicPeriod"/>
            </a:pPr>
            <a:r>
              <a:rPr lang="en-US" dirty="0" smtClean="0">
                <a:ln w="0"/>
                <a:solidFill>
                  <a:schemeClr val="tx1"/>
                </a:solidFill>
                <a:effectLst>
                  <a:outerShdw blurRad="38100" dist="19050" dir="2700000" algn="tl" rotWithShape="0">
                    <a:schemeClr val="dk1">
                      <a:alpha val="40000"/>
                    </a:schemeClr>
                  </a:outerShdw>
                </a:effectLst>
              </a:rPr>
              <a:t>skeletal </a:t>
            </a:r>
            <a:r>
              <a:rPr lang="en-US" dirty="0">
                <a:ln w="0"/>
                <a:solidFill>
                  <a:schemeClr val="tx1"/>
                </a:solidFill>
                <a:effectLst>
                  <a:outerShdw blurRad="38100" dist="19050" dir="2700000" algn="tl" rotWithShape="0">
                    <a:schemeClr val="dk1">
                      <a:alpha val="40000"/>
                    </a:schemeClr>
                  </a:outerShdw>
                </a:effectLst>
              </a:rPr>
              <a:t>dysplasia</a:t>
            </a:r>
            <a:r>
              <a:rPr lang="en-US" dirty="0" smtClean="0">
                <a:ln w="0"/>
                <a:solidFill>
                  <a:schemeClr val="tx1"/>
                </a:solidFill>
                <a:effectLst>
                  <a:outerShdw blurRad="38100" dist="19050" dir="2700000" algn="tl" rotWithShape="0">
                    <a:schemeClr val="dk1">
                      <a:alpha val="40000"/>
                    </a:schemeClr>
                  </a:outerShdw>
                </a:effectLst>
              </a:rPr>
              <a:t>,</a:t>
            </a:r>
          </a:p>
          <a:p>
            <a:pPr marL="342900" indent="-342900">
              <a:lnSpc>
                <a:spcPct val="160000"/>
              </a:lnSpc>
              <a:buFont typeface="+mj-lt"/>
              <a:buAutoNum type="arabicPeriod"/>
            </a:pPr>
            <a:r>
              <a:rPr lang="en-US" dirty="0" smtClean="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rPr>
              <a:t>and some congenital heart defects.</a:t>
            </a:r>
          </a:p>
        </p:txBody>
      </p:sp>
    </p:spTree>
    <p:extLst>
      <p:ext uri="{BB962C8B-B14F-4D97-AF65-F5344CB8AC3E}">
        <p14:creationId xmlns:p14="http://schemas.microsoft.com/office/powerpoint/2010/main" xmlns="" val="3832467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Educational-Books-PowerPoint-Template-1164</Template>
  <TotalTime>17250</TotalTime>
  <Words>2301</Words>
  <Application>Microsoft Office PowerPoint</Application>
  <PresentationFormat>On-screen Show (4:3)</PresentationFormat>
  <Paragraphs>220</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NORMAL FETAL GROWTH</vt:lpstr>
      <vt:lpstr>IUGR</vt:lpstr>
      <vt:lpstr>DEFINITION OF FGR</vt:lpstr>
      <vt:lpstr>CLASSIFICATION</vt:lpstr>
      <vt:lpstr>CLASSIFICATION</vt:lpstr>
      <vt:lpstr>Determine the cause </vt:lpstr>
      <vt:lpstr>Aneuploidy and SGA</vt:lpstr>
      <vt:lpstr>Slide 9</vt:lpstr>
      <vt:lpstr>Slide 10</vt:lpstr>
      <vt:lpstr>Slide 11</vt:lpstr>
      <vt:lpstr>SCREENING:Rationale </vt:lpstr>
      <vt:lpstr>Screening tests</vt:lpstr>
      <vt:lpstr>Universal ultrasonography </vt:lpstr>
      <vt:lpstr>Slide 15</vt:lpstr>
      <vt:lpstr>DIAGNOSIS</vt:lpstr>
      <vt:lpstr>DIAGNOSIS</vt:lpstr>
      <vt:lpstr>DIAGNOSIS</vt:lpstr>
      <vt:lpstr>Slide 19</vt:lpstr>
      <vt:lpstr>Biometry </vt:lpstr>
      <vt:lpstr>Biometric ratios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Doppler recordings from umbilical artery (UA) (top), middle cerebral artery (MCA) (middle) and aortic isthmus (AoI) (bottom) for the control and the three intrauterine growth restricted (IUGR) fetuses with present (PEDF), absent (AEDF) or reverse (REDF) umbilical artery end-diastolic flow. Red arrows indicated reversal flow in the AoI.</vt:lpstr>
      <vt:lpstr>Slide 38</vt:lpstr>
      <vt:lpstr>Frequency of nonstress tests and biophysical profiles</vt:lpstr>
      <vt:lpstr>Frequency of nonstress tests and biophysical profiles</vt:lpstr>
      <vt:lpstr>The general sequence of Doppler and biophysical changes in FGR is: </vt:lpstr>
      <vt:lpstr>Slide 42</vt:lpstr>
      <vt:lpstr>Slide 43</vt:lpstr>
      <vt:lpstr>Slide 44</vt:lpstr>
      <vt:lpstr>Slide 45</vt:lpstr>
      <vt:lpstr>Slide 46</vt:lpstr>
      <vt:lpstr>Slide 47</vt:lpstr>
      <vt:lpstr>PROGNOSIS </vt:lpstr>
      <vt:lpstr>RECURRENCE RISK</vt:lpstr>
      <vt:lpstr>Prevention in subsequent pregnancies</vt:lpstr>
      <vt:lpstr>Initial approach </vt:lpstr>
      <vt:lpstr>Antepartum management</vt:lpstr>
      <vt:lpstr>Antepartum management</vt:lpstr>
      <vt:lpstr>Delivery</vt:lpstr>
      <vt:lpstr>Delivery</vt:lpstr>
      <vt:lpstr>Slide 56</vt:lpstr>
      <vt:lpstr>Slide 57</vt:lpstr>
      <vt:lpstr>Slide 58</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HEMATI</cp:lastModifiedBy>
  <cp:revision>94</cp:revision>
  <dcterms:created xsi:type="dcterms:W3CDTF">2019-02-06T08:05:04Z</dcterms:created>
  <dcterms:modified xsi:type="dcterms:W3CDTF">2021-01-18T07:12:20Z</dcterms:modified>
</cp:coreProperties>
</file>